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7" r:id="rId1"/>
  </p:sldMasterIdLst>
  <p:notesMasterIdLst>
    <p:notesMasterId r:id="rId76"/>
  </p:notesMasterIdLst>
  <p:handoutMasterIdLst>
    <p:handoutMasterId r:id="rId77"/>
  </p:handoutMasterIdLst>
  <p:sldIdLst>
    <p:sldId id="391" r:id="rId2"/>
    <p:sldId id="497" r:id="rId3"/>
    <p:sldId id="498" r:id="rId4"/>
    <p:sldId id="501" r:id="rId5"/>
    <p:sldId id="504" r:id="rId6"/>
    <p:sldId id="505" r:id="rId7"/>
    <p:sldId id="506" r:id="rId8"/>
    <p:sldId id="507" r:id="rId9"/>
    <p:sldId id="510" r:id="rId10"/>
    <p:sldId id="508" r:id="rId11"/>
    <p:sldId id="509" r:id="rId12"/>
    <p:sldId id="560" r:id="rId13"/>
    <p:sldId id="502" r:id="rId14"/>
    <p:sldId id="512" r:id="rId15"/>
    <p:sldId id="513" r:id="rId16"/>
    <p:sldId id="514" r:id="rId17"/>
    <p:sldId id="515" r:id="rId18"/>
    <p:sldId id="516" r:id="rId19"/>
    <p:sldId id="517" r:id="rId20"/>
    <p:sldId id="518" r:id="rId21"/>
    <p:sldId id="519" r:id="rId22"/>
    <p:sldId id="520" r:id="rId23"/>
    <p:sldId id="521" r:id="rId24"/>
    <p:sldId id="522" r:id="rId25"/>
    <p:sldId id="523" r:id="rId26"/>
    <p:sldId id="524" r:id="rId27"/>
    <p:sldId id="525" r:id="rId28"/>
    <p:sldId id="526" r:id="rId29"/>
    <p:sldId id="527" r:id="rId30"/>
    <p:sldId id="528" r:id="rId31"/>
    <p:sldId id="503" r:id="rId32"/>
    <p:sldId id="529" r:id="rId33"/>
    <p:sldId id="533" r:id="rId34"/>
    <p:sldId id="532" r:id="rId35"/>
    <p:sldId id="530" r:id="rId36"/>
    <p:sldId id="531" r:id="rId37"/>
    <p:sldId id="474" r:id="rId38"/>
    <p:sldId id="537" r:id="rId39"/>
    <p:sldId id="538" r:id="rId40"/>
    <p:sldId id="540" r:id="rId41"/>
    <p:sldId id="541" r:id="rId42"/>
    <p:sldId id="542" r:id="rId43"/>
    <p:sldId id="543" r:id="rId44"/>
    <p:sldId id="544" r:id="rId45"/>
    <p:sldId id="545" r:id="rId46"/>
    <p:sldId id="546" r:id="rId47"/>
    <p:sldId id="547" r:id="rId48"/>
    <p:sldId id="548" r:id="rId49"/>
    <p:sldId id="536" r:id="rId50"/>
    <p:sldId id="477" r:id="rId51"/>
    <p:sldId id="481" r:id="rId52"/>
    <p:sldId id="484" r:id="rId53"/>
    <p:sldId id="486" r:id="rId54"/>
    <p:sldId id="487" r:id="rId55"/>
    <p:sldId id="492" r:id="rId56"/>
    <p:sldId id="550" r:id="rId57"/>
    <p:sldId id="561" r:id="rId58"/>
    <p:sldId id="551" r:id="rId59"/>
    <p:sldId id="549" r:id="rId60"/>
    <p:sldId id="552" r:id="rId61"/>
    <p:sldId id="554" r:id="rId62"/>
    <p:sldId id="555" r:id="rId63"/>
    <p:sldId id="556" r:id="rId64"/>
    <p:sldId id="534" r:id="rId65"/>
    <p:sldId id="559" r:id="rId66"/>
    <p:sldId id="563" r:id="rId67"/>
    <p:sldId id="564" r:id="rId68"/>
    <p:sldId id="565" r:id="rId69"/>
    <p:sldId id="566" r:id="rId70"/>
    <p:sldId id="562" r:id="rId71"/>
    <p:sldId id="553" r:id="rId72"/>
    <p:sldId id="567" r:id="rId73"/>
    <p:sldId id="558" r:id="rId74"/>
    <p:sldId id="535" r:id="rId75"/>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ヒラギノ角ゴ Pro W3" charset="0"/>
        <a:cs typeface="ヒラギノ角ゴ Pro W3" charset="0"/>
      </a:defRPr>
    </a:lvl1pPr>
    <a:lvl2pPr marL="457200" algn="l" rtl="0" fontAlgn="base">
      <a:spcBef>
        <a:spcPct val="0"/>
      </a:spcBef>
      <a:spcAft>
        <a:spcPct val="0"/>
      </a:spcAft>
      <a:defRPr kern="1200">
        <a:solidFill>
          <a:schemeClr val="tx1"/>
        </a:solidFill>
        <a:latin typeface="Arial" charset="0"/>
        <a:ea typeface="ヒラギノ角ゴ Pro W3" charset="0"/>
        <a:cs typeface="ヒラギノ角ゴ Pro W3" charset="0"/>
      </a:defRPr>
    </a:lvl2pPr>
    <a:lvl3pPr marL="914400" algn="l" rtl="0" fontAlgn="base">
      <a:spcBef>
        <a:spcPct val="0"/>
      </a:spcBef>
      <a:spcAft>
        <a:spcPct val="0"/>
      </a:spcAft>
      <a:defRPr kern="1200">
        <a:solidFill>
          <a:schemeClr val="tx1"/>
        </a:solidFill>
        <a:latin typeface="Arial" charset="0"/>
        <a:ea typeface="ヒラギノ角ゴ Pro W3" charset="0"/>
        <a:cs typeface="ヒラギノ角ゴ Pro W3" charset="0"/>
      </a:defRPr>
    </a:lvl3pPr>
    <a:lvl4pPr marL="1371600" algn="l" rtl="0" fontAlgn="base">
      <a:spcBef>
        <a:spcPct val="0"/>
      </a:spcBef>
      <a:spcAft>
        <a:spcPct val="0"/>
      </a:spcAft>
      <a:defRPr kern="1200">
        <a:solidFill>
          <a:schemeClr val="tx1"/>
        </a:solidFill>
        <a:latin typeface="Arial" charset="0"/>
        <a:ea typeface="ヒラギノ角ゴ Pro W3" charset="0"/>
        <a:cs typeface="ヒラギノ角ゴ Pro W3" charset="0"/>
      </a:defRPr>
    </a:lvl4pPr>
    <a:lvl5pPr marL="1828800" algn="l" rtl="0" fontAlgn="base">
      <a:spcBef>
        <a:spcPct val="0"/>
      </a:spcBef>
      <a:spcAft>
        <a:spcPct val="0"/>
      </a:spcAft>
      <a:defRPr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kern="1200">
        <a:solidFill>
          <a:schemeClr val="tx1"/>
        </a:solidFill>
        <a:latin typeface="Arial" charset="0"/>
        <a:ea typeface="ヒラギノ角ゴ Pro W3" charset="0"/>
        <a:cs typeface="ヒラギノ角ゴ Pro W3"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brice nicol" initials="f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0" autoAdjust="0"/>
    <p:restoredTop sz="98401" autoAdjust="0"/>
  </p:normalViewPr>
  <p:slideViewPr>
    <p:cSldViewPr>
      <p:cViewPr>
        <p:scale>
          <a:sx n="90" d="100"/>
          <a:sy n="90" d="100"/>
        </p:scale>
        <p:origin x="-72" y="450"/>
      </p:cViewPr>
      <p:guideLst>
        <p:guide orient="horz" pos="2160"/>
        <p:guide orient="horz" pos="255"/>
        <p:guide orient="horz" pos="1139"/>
        <p:guide orient="horz" pos="1094"/>
        <p:guide orient="horz" pos="4065"/>
        <p:guide orient="horz" pos="4201"/>
        <p:guide pos="2880"/>
        <p:guide pos="567"/>
        <p:guide pos="5193"/>
        <p:guide pos="5465"/>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2-13T17:57:45.242" idx="1">
    <p:pos x="3969" y="3838"/>
    <p:text>2015 : Création automatique d’onglets par année ; contrôle d’exhaustivité des bases annuelles.</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ヒラギノ角ゴ Pro W3" charset="0"/>
                <a:cs typeface="ヒラギノ角ゴ Pro W3" charset="0"/>
              </a:defRPr>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410FDD87-08D1-6140-877C-9EF783417B19}" type="datetimeFigureOut">
              <a:rPr lang="fr-FR"/>
              <a:pPr/>
              <a:t>05/07/2016</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ヒラギノ角ゴ Pro W3" charset="0"/>
                <a:cs typeface="ヒラギノ角ゴ Pro W3" charset="0"/>
              </a:defRPr>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4C10966-A31C-3646-9EA7-82A7052944F4}" type="slidenum">
              <a:rPr lang="fr-FR"/>
              <a:pPr/>
              <a:t>‹N°›</a:t>
            </a:fld>
            <a:endParaRPr lang="fr-FR"/>
          </a:p>
        </p:txBody>
      </p:sp>
    </p:spTree>
    <p:extLst>
      <p:ext uri="{BB962C8B-B14F-4D97-AF65-F5344CB8AC3E}">
        <p14:creationId xmlns:p14="http://schemas.microsoft.com/office/powerpoint/2010/main" val="6689594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415BD36-A6CD-C94F-BC44-17FAA6CDBED0}" type="datetimeFigureOut">
              <a:rPr lang="fr-FR"/>
              <a:pPr/>
              <a:t>05/07/2016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8C5D799-4BEB-3C4E-B2F2-6280CDC09994}" type="slidenum">
              <a:rPr lang="fr-FR"/>
              <a:pPr/>
              <a:t>‹N°›</a:t>
            </a:fld>
            <a:endParaRPr lang="fr-FR"/>
          </a:p>
        </p:txBody>
      </p:sp>
    </p:spTree>
    <p:extLst>
      <p:ext uri="{BB962C8B-B14F-4D97-AF65-F5344CB8AC3E}">
        <p14:creationId xmlns:p14="http://schemas.microsoft.com/office/powerpoint/2010/main" val="2427842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ヒラギノ角ゴ Pro W3" charset="0"/>
        <a:cs typeface="ヒラギノ角ゴ Pro W3" charset="0"/>
      </a:defRPr>
    </a:lvl1pPr>
    <a:lvl2pPr marL="457200" algn="l" rtl="0" eaLnBrk="0" fontAlgn="base" hangingPunct="0">
      <a:spcBef>
        <a:spcPct val="30000"/>
      </a:spcBef>
      <a:spcAft>
        <a:spcPct val="0"/>
      </a:spcAft>
      <a:defRPr sz="1200" kern="1200">
        <a:solidFill>
          <a:schemeClr val="tx1"/>
        </a:solidFill>
        <a:latin typeface="Arial" pitchFamily="34" charset="0"/>
        <a:ea typeface="ヒラギノ角ゴ Pro W3" charset="0"/>
        <a:cs typeface="ヒラギノ角ゴ Pro W3" charset="0"/>
      </a:defRPr>
    </a:lvl2pPr>
    <a:lvl3pPr marL="914400" algn="l" rtl="0" eaLnBrk="0" fontAlgn="base" hangingPunct="0">
      <a:spcBef>
        <a:spcPct val="30000"/>
      </a:spcBef>
      <a:spcAft>
        <a:spcPct val="0"/>
      </a:spcAft>
      <a:defRPr sz="1200" kern="1200">
        <a:solidFill>
          <a:schemeClr val="tx1"/>
        </a:solidFill>
        <a:latin typeface="Arial" pitchFamily="34" charset="0"/>
        <a:ea typeface="ヒラギノ角ゴ Pro W3" charset="0"/>
        <a:cs typeface="ヒラギノ角ゴ Pro W3" charset="0"/>
      </a:defRPr>
    </a:lvl3pPr>
    <a:lvl4pPr marL="1371600" algn="l" rtl="0" eaLnBrk="0" fontAlgn="base" hangingPunct="0">
      <a:spcBef>
        <a:spcPct val="30000"/>
      </a:spcBef>
      <a:spcAft>
        <a:spcPct val="0"/>
      </a:spcAft>
      <a:defRPr sz="1200" kern="1200">
        <a:solidFill>
          <a:schemeClr val="tx1"/>
        </a:solidFill>
        <a:latin typeface="Arial" pitchFamily="34" charset="0"/>
        <a:ea typeface="ヒラギノ角ゴ Pro W3" charset="0"/>
        <a:cs typeface="ヒラギノ角ゴ Pro W3" charset="0"/>
      </a:defRPr>
    </a:lvl4pPr>
    <a:lvl5pPr marL="1828800" algn="l" rtl="0" eaLnBrk="0" fontAlgn="base" hangingPunct="0">
      <a:spcBef>
        <a:spcPct val="30000"/>
      </a:spcBef>
      <a:spcAft>
        <a:spcPct val="0"/>
      </a:spcAft>
      <a:defRPr sz="1200" kern="1200">
        <a:solidFill>
          <a:schemeClr val="tx1"/>
        </a:solidFill>
        <a:latin typeface="Arial" pitchFamily="34" charset="0"/>
        <a:ea typeface="ヒラギノ角ゴ Pro W3" charset="0"/>
        <a:cs typeface="ヒラギノ角ゴ Pro W3"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4</a:t>
            </a:fld>
            <a:endParaRPr lang="fr-FR" dirty="0"/>
          </a:p>
        </p:txBody>
      </p:sp>
    </p:spTree>
    <p:extLst>
      <p:ext uri="{BB962C8B-B14F-4D97-AF65-F5344CB8AC3E}">
        <p14:creationId xmlns:p14="http://schemas.microsoft.com/office/powerpoint/2010/main" val="107830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13</a:t>
            </a:fld>
            <a:endParaRPr lang="fr-FR" dirty="0"/>
          </a:p>
        </p:txBody>
      </p:sp>
    </p:spTree>
    <p:extLst>
      <p:ext uri="{BB962C8B-B14F-4D97-AF65-F5344CB8AC3E}">
        <p14:creationId xmlns:p14="http://schemas.microsoft.com/office/powerpoint/2010/main" val="107830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effectLst/>
              </a:rPr>
              <a:t>L'outil </a:t>
            </a:r>
            <a:r>
              <a:rPr lang="fr-FR" dirty="0" err="1" smtClean="0">
                <a:effectLst/>
              </a:rPr>
              <a:t>XéMéLios</a:t>
            </a:r>
            <a:r>
              <a:rPr lang="fr-FR" dirty="0" smtClean="0">
                <a:effectLst/>
              </a:rPr>
              <a:t> est un outil d'exploitation de données payes au format XML, permettant des tris &amp; recherches multicritères. </a:t>
            </a:r>
            <a:r>
              <a:rPr lang="fr-FR" dirty="0" err="1" smtClean="0">
                <a:effectLst/>
              </a:rPr>
              <a:t>XéMéLios</a:t>
            </a:r>
            <a:r>
              <a:rPr lang="fr-FR" dirty="0" smtClean="0">
                <a:effectLst/>
              </a:rPr>
              <a:t> n'a pas vocation à effectuer des totalisations, calculs ou cumuls de rubriques. Il faut donc EXPORTER</a:t>
            </a:r>
            <a:r>
              <a:rPr lang="fr-FR" baseline="0" dirty="0" smtClean="0">
                <a:effectLst/>
              </a:rPr>
              <a:t> les données sur le tableur EXCEL.</a:t>
            </a:r>
          </a:p>
          <a:p>
            <a:endParaRPr lang="fr-FR" baseline="0" dirty="0" smtClean="0">
              <a:effectLst/>
            </a:endParaRPr>
          </a:p>
          <a:p>
            <a:r>
              <a:rPr lang="fr-FR" baseline="0" dirty="0" smtClean="0">
                <a:effectLst/>
              </a:rPr>
              <a:t>FAIRE TEST</a:t>
            </a:r>
            <a:endParaRPr lang="fr-FR" dirty="0"/>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14</a:t>
            </a:fld>
            <a:endParaRPr lang="fr-FR"/>
          </a:p>
        </p:txBody>
      </p:sp>
    </p:spTree>
    <p:extLst>
      <p:ext uri="{BB962C8B-B14F-4D97-AF65-F5344CB8AC3E}">
        <p14:creationId xmlns:p14="http://schemas.microsoft.com/office/powerpoint/2010/main" val="1548824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contenu des données produites par </a:t>
            </a:r>
            <a:r>
              <a:rPr lang="fr-FR" dirty="0" err="1" smtClean="0"/>
              <a:t>xémélios</a:t>
            </a:r>
            <a:r>
              <a:rPr lang="fr-FR" dirty="0" smtClean="0"/>
              <a:t> est prévu dans le décret dit des pièces justificatives de 2007 et correspond aux éléments contenus dans un bulletin de salaire.</a:t>
            </a:r>
            <a:endParaRPr lang="fr-FR" dirty="0"/>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15</a:t>
            </a:fld>
            <a:endParaRPr lang="fr-FR"/>
          </a:p>
        </p:txBody>
      </p:sp>
    </p:spTree>
    <p:extLst>
      <p:ext uri="{BB962C8B-B14F-4D97-AF65-F5344CB8AC3E}">
        <p14:creationId xmlns:p14="http://schemas.microsoft.com/office/powerpoint/2010/main" val="3236376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16</a:t>
            </a:fld>
            <a:endParaRPr lang="fr-FR"/>
          </a:p>
        </p:txBody>
      </p:sp>
    </p:spTree>
    <p:extLst>
      <p:ext uri="{BB962C8B-B14F-4D97-AF65-F5344CB8AC3E}">
        <p14:creationId xmlns:p14="http://schemas.microsoft.com/office/powerpoint/2010/main" val="10870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Montrer</a:t>
            </a:r>
            <a:r>
              <a:rPr lang="fr-FR" baseline="0" dirty="0" smtClean="0"/>
              <a:t> sur écran les fonctionnalités. Les éléments de la barre d’outils les plus utilisés sont : le signe plus pour ajouter un critère à la liste de critères, la loupe qui permet de lancer la recherche, l’export des données qui permet d’exporter le résultat de la dernière recherche.</a:t>
            </a:r>
          </a:p>
          <a:p>
            <a:endParaRPr lang="fr-FR" baseline="0" dirty="0" smtClean="0"/>
          </a:p>
          <a:p>
            <a:r>
              <a:rPr lang="fr-FR" baseline="0" dirty="0" smtClean="0"/>
              <a:t>TEST</a:t>
            </a:r>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17</a:t>
            </a:fld>
            <a:endParaRPr lang="fr-FR" dirty="0"/>
          </a:p>
        </p:txBody>
      </p:sp>
    </p:spTree>
    <p:extLst>
      <p:ext uri="{BB962C8B-B14F-4D97-AF65-F5344CB8AC3E}">
        <p14:creationId xmlns:p14="http://schemas.microsoft.com/office/powerpoint/2010/main" val="2962456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18</a:t>
            </a:fld>
            <a:endParaRPr lang="fr-FR" dirty="0"/>
          </a:p>
        </p:txBody>
      </p:sp>
    </p:spTree>
    <p:extLst>
      <p:ext uri="{BB962C8B-B14F-4D97-AF65-F5344CB8AC3E}">
        <p14:creationId xmlns:p14="http://schemas.microsoft.com/office/powerpoint/2010/main" val="3094088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les bulletins de paie, la requête sur la NBI va ramener les bulletins de payes des agents qui bénéficient de la NBI, mais on n’aura pas les informations sur le montant de la NBI.</a:t>
            </a:r>
          </a:p>
          <a:p>
            <a:r>
              <a:rPr lang="fr-FR" dirty="0" smtClean="0"/>
              <a:t>Par contre, la</a:t>
            </a:r>
            <a:r>
              <a:rPr lang="fr-FR" baseline="0" dirty="0" smtClean="0"/>
              <a:t> même requête avec lignes de paye va ramener le montant de la NBI dont bénéficie chaque agent.</a:t>
            </a:r>
            <a:endParaRPr lang="fr-FR" dirty="0" smtClean="0"/>
          </a:p>
          <a:p>
            <a:r>
              <a:rPr lang="fr-FR" dirty="0" smtClean="0"/>
              <a:t>En agissant</a:t>
            </a:r>
            <a:r>
              <a:rPr lang="fr-FR" baseline="0" dirty="0" smtClean="0"/>
              <a:t> sur les entêtes de colonnes, il est possible de trier le contenu du tableau et déplacer les colonnes.</a:t>
            </a:r>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19</a:t>
            </a:fld>
            <a:endParaRPr lang="fr-FR" dirty="0"/>
          </a:p>
        </p:txBody>
      </p:sp>
    </p:spTree>
    <p:extLst>
      <p:ext uri="{BB962C8B-B14F-4D97-AF65-F5344CB8AC3E}">
        <p14:creationId xmlns:p14="http://schemas.microsoft.com/office/powerpoint/2010/main" val="2061059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requête a ramené les lignes de paie des gents bénéficiant de la NBI avec l’indication du</a:t>
            </a:r>
            <a:r>
              <a:rPr lang="fr-FR" baseline="0" dirty="0" smtClean="0"/>
              <a:t> montant correspondant au nombre de points attribués.</a:t>
            </a:r>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20</a:t>
            </a:fld>
            <a:endParaRPr lang="fr-FR" dirty="0"/>
          </a:p>
        </p:txBody>
      </p:sp>
    </p:spTree>
    <p:extLst>
      <p:ext uri="{BB962C8B-B14F-4D97-AF65-F5344CB8AC3E}">
        <p14:creationId xmlns:p14="http://schemas.microsoft.com/office/powerpoint/2010/main" val="822310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peut accéder aux bulletins de paie par une recherche simple ou bien par des requêtes multicritères. La recherche simple contient un seul critère et la recherche </a:t>
            </a:r>
            <a:r>
              <a:rPr lang="fr-FR" dirty="0" err="1" smtClean="0"/>
              <a:t>multi-critères</a:t>
            </a:r>
            <a:r>
              <a:rPr lang="fr-FR" dirty="0" smtClean="0"/>
              <a:t> combine</a:t>
            </a:r>
            <a:r>
              <a:rPr lang="fr-FR" baseline="0" dirty="0" smtClean="0"/>
              <a:t> plusieurs critères pour affiner une recherche.</a:t>
            </a:r>
            <a:endParaRPr lang="fr-FR" dirty="0"/>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21</a:t>
            </a:fld>
            <a:endParaRPr lang="fr-FR"/>
          </a:p>
        </p:txBody>
      </p:sp>
    </p:spTree>
    <p:extLst>
      <p:ext uri="{BB962C8B-B14F-4D97-AF65-F5344CB8AC3E}">
        <p14:creationId xmlns:p14="http://schemas.microsoft.com/office/powerpoint/2010/main" val="3187672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22</a:t>
            </a:fld>
            <a:endParaRPr lang="fr-FR"/>
          </a:p>
        </p:txBody>
      </p:sp>
    </p:spTree>
    <p:extLst>
      <p:ext uri="{BB962C8B-B14F-4D97-AF65-F5344CB8AC3E}">
        <p14:creationId xmlns:p14="http://schemas.microsoft.com/office/powerpoint/2010/main" val="250206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0" dirty="0" smtClean="0"/>
              <a:t>Le contrôle de la fonction ressources</a:t>
            </a:r>
            <a:r>
              <a:rPr lang="fr-FR" b="0" baseline="0" dirty="0" smtClean="0"/>
              <a:t> humaines</a:t>
            </a:r>
            <a:r>
              <a:rPr lang="fr-FR" b="0" dirty="0" smtClean="0"/>
              <a:t> PASSE</a:t>
            </a:r>
            <a:r>
              <a:rPr lang="fr-FR" b="0" baseline="0" dirty="0" smtClean="0"/>
              <a:t> par la connaissance de la notion de masse salariale dans son contenu, son calcul et son évolution. </a:t>
            </a:r>
          </a:p>
          <a:p>
            <a:r>
              <a:rPr lang="fr-FR" b="0" baseline="0" dirty="0" smtClean="0"/>
              <a:t>La notion de frais de personnel est plus large que celle de masse salariale. Il y a en fait 3 niveaux de frais de personnel.</a:t>
            </a:r>
            <a:endParaRPr lang="fr-FR" b="0"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5</a:t>
            </a:fld>
            <a:endParaRPr lang="fr-FR" dirty="0"/>
          </a:p>
        </p:txBody>
      </p:sp>
    </p:spTree>
    <p:extLst>
      <p:ext uri="{BB962C8B-B14F-4D97-AF65-F5344CB8AC3E}">
        <p14:creationId xmlns:p14="http://schemas.microsoft.com/office/powerpoint/2010/main" val="107830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23</a:t>
            </a:fld>
            <a:endParaRPr lang="fr-FR"/>
          </a:p>
        </p:txBody>
      </p:sp>
    </p:spTree>
    <p:extLst>
      <p:ext uri="{BB962C8B-B14F-4D97-AF65-F5344CB8AC3E}">
        <p14:creationId xmlns:p14="http://schemas.microsoft.com/office/powerpoint/2010/main" val="125049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Il y a</a:t>
            </a:r>
            <a:r>
              <a:rPr lang="fr-FR" baseline="0" dirty="0" smtClean="0"/>
              <a:t> 3 possibilités pour exporter des données sur EXCEL :</a:t>
            </a:r>
          </a:p>
          <a:p>
            <a:pPr marL="171450" indent="-171450">
              <a:buFontTx/>
              <a:buChar char="-"/>
            </a:pPr>
            <a:r>
              <a:rPr lang="fr-FR" baseline="0" dirty="0" smtClean="0"/>
              <a:t>l’exportation simple et avancée à partir d’une recherche de données préalable</a:t>
            </a:r>
          </a:p>
          <a:p>
            <a:pPr marL="171450" indent="-171450">
              <a:buFontTx/>
              <a:buChar char="-"/>
            </a:pPr>
            <a:r>
              <a:rPr lang="fr-FR" baseline="0" dirty="0" smtClean="0"/>
              <a:t>L’exportation de tous les fichiers sans recherche préalable.</a:t>
            </a:r>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24</a:t>
            </a:fld>
            <a:endParaRPr lang="fr-FR" dirty="0"/>
          </a:p>
        </p:txBody>
      </p:sp>
    </p:spTree>
    <p:extLst>
      <p:ext uri="{BB962C8B-B14F-4D97-AF65-F5344CB8AC3E}">
        <p14:creationId xmlns:p14="http://schemas.microsoft.com/office/powerpoint/2010/main" val="1444313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25</a:t>
            </a:fld>
            <a:endParaRPr lang="fr-FR"/>
          </a:p>
        </p:txBody>
      </p:sp>
    </p:spTree>
    <p:extLst>
      <p:ext uri="{BB962C8B-B14F-4D97-AF65-F5344CB8AC3E}">
        <p14:creationId xmlns:p14="http://schemas.microsoft.com/office/powerpoint/2010/main" val="2204120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26</a:t>
            </a:fld>
            <a:endParaRPr lang="fr-FR"/>
          </a:p>
        </p:txBody>
      </p:sp>
    </p:spTree>
    <p:extLst>
      <p:ext uri="{BB962C8B-B14F-4D97-AF65-F5344CB8AC3E}">
        <p14:creationId xmlns:p14="http://schemas.microsoft.com/office/powerpoint/2010/main" val="3733433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27</a:t>
            </a:fld>
            <a:endParaRPr lang="fr-FR"/>
          </a:p>
        </p:txBody>
      </p:sp>
    </p:spTree>
    <p:extLst>
      <p:ext uri="{BB962C8B-B14F-4D97-AF65-F5344CB8AC3E}">
        <p14:creationId xmlns:p14="http://schemas.microsoft.com/office/powerpoint/2010/main" val="568004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28</a:t>
            </a:fld>
            <a:endParaRPr lang="fr-FR"/>
          </a:p>
        </p:txBody>
      </p:sp>
    </p:spTree>
    <p:extLst>
      <p:ext uri="{BB962C8B-B14F-4D97-AF65-F5344CB8AC3E}">
        <p14:creationId xmlns:p14="http://schemas.microsoft.com/office/powerpoint/2010/main" val="1097280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29</a:t>
            </a:fld>
            <a:endParaRPr lang="fr-FR"/>
          </a:p>
        </p:txBody>
      </p:sp>
    </p:spTree>
    <p:extLst>
      <p:ext uri="{BB962C8B-B14F-4D97-AF65-F5344CB8AC3E}">
        <p14:creationId xmlns:p14="http://schemas.microsoft.com/office/powerpoint/2010/main" val="3818731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8C5D799-4BEB-3C4E-B2F2-6280CDC09994}" type="slidenum">
              <a:rPr lang="fr-FR" smtClean="0"/>
              <a:pPr/>
              <a:t>30</a:t>
            </a:fld>
            <a:endParaRPr lang="fr-FR"/>
          </a:p>
        </p:txBody>
      </p:sp>
    </p:spTree>
    <p:extLst>
      <p:ext uri="{BB962C8B-B14F-4D97-AF65-F5344CB8AC3E}">
        <p14:creationId xmlns:p14="http://schemas.microsoft.com/office/powerpoint/2010/main" val="3818731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31</a:t>
            </a:fld>
            <a:endParaRPr lang="fr-FR" dirty="0"/>
          </a:p>
        </p:txBody>
      </p:sp>
    </p:spTree>
    <p:extLst>
      <p:ext uri="{BB962C8B-B14F-4D97-AF65-F5344CB8AC3E}">
        <p14:creationId xmlns:p14="http://schemas.microsoft.com/office/powerpoint/2010/main" val="1078309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2015</a:t>
            </a:r>
            <a:r>
              <a:rPr lang="fr-FR" baseline="0" dirty="0" smtClean="0"/>
              <a:t> : Création automatique d’onglets par année ; contrôle d’exhaustivité des bases annuelles.</a:t>
            </a:r>
          </a:p>
          <a:p>
            <a:endParaRPr lang="fr-FR" baseline="0" dirty="0" smtClean="0"/>
          </a:p>
        </p:txBody>
      </p:sp>
      <p:sp>
        <p:nvSpPr>
          <p:cNvPr id="4" name="Espace réservé du numéro de diapositive 3"/>
          <p:cNvSpPr>
            <a:spLocks noGrp="1"/>
          </p:cNvSpPr>
          <p:nvPr>
            <p:ph type="sldNum" sz="quarter" idx="10"/>
          </p:nvPr>
        </p:nvSpPr>
        <p:spPr/>
        <p:txBody>
          <a:bodyPr/>
          <a:lstStyle/>
          <a:p>
            <a:fld id="{11A64C8C-CFB4-4490-9D47-01CB92657281}" type="slidenum">
              <a:rPr lang="fr-FR" smtClean="0"/>
              <a:t>50</a:t>
            </a:fld>
            <a:endParaRPr lang="fr-FR"/>
          </a:p>
        </p:txBody>
      </p:sp>
    </p:spTree>
    <p:extLst>
      <p:ext uri="{BB962C8B-B14F-4D97-AF65-F5344CB8AC3E}">
        <p14:creationId xmlns:p14="http://schemas.microsoft.com/office/powerpoint/2010/main" val="260288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calcul de la masse globale des rémunérations se fait à partir du </a:t>
            </a:r>
            <a:r>
              <a:rPr lang="fr-FR" b="1" dirty="0" smtClean="0"/>
              <a:t>chapitre budgétaire 012 intitulé</a:t>
            </a:r>
            <a:r>
              <a:rPr lang="fr-FR" b="1" baseline="0" dirty="0" smtClean="0"/>
              <a:t> « charges de personnel et frais assimilés ». </a:t>
            </a:r>
            <a:r>
              <a:rPr lang="fr-FR" baseline="0" dirty="0" smtClean="0"/>
              <a:t>Il prend en compte notamment les comptes de charges de personnel, les impôts et taxes sur rémunérations. Le chapitre budgétaire 64 prend en compte les salaires bruts, la part patronale des cotisations sociales, les impôts et taxes relatifs aux dépenses de personnel, les indemnités chômages versées ou les cotisations aux Assedic, certaines prestations sociales comme les tickets restaurants par exemple.</a:t>
            </a:r>
            <a:endParaRPr lang="fr-FR" dirty="0" smtClean="0"/>
          </a:p>
          <a:p>
            <a:r>
              <a:rPr lang="fr-FR" dirty="0" smtClean="0"/>
              <a:t>Deux indicateurs de structure de la masse salariale sont intéressants à calculer :</a:t>
            </a:r>
            <a:endParaRPr lang="fr-FR" baseline="0" dirty="0" smtClean="0"/>
          </a:p>
          <a:p>
            <a:pPr marL="171450" indent="-171450">
              <a:buFontTx/>
              <a:buChar char="-"/>
            </a:pPr>
            <a:r>
              <a:rPr lang="fr-FR" baseline="0" dirty="0" smtClean="0"/>
              <a:t>Frais de personnel/effectif en Equivalents Temps Pleins</a:t>
            </a:r>
          </a:p>
          <a:p>
            <a:pPr marL="171450" indent="-171450">
              <a:buFontTx/>
              <a:buChar char="-"/>
            </a:pPr>
            <a:r>
              <a:rPr lang="fr-FR" baseline="0" dirty="0" smtClean="0"/>
              <a:t>Frais de personnel/budget de fonctionnement</a:t>
            </a:r>
          </a:p>
          <a:p>
            <a:pPr marL="0" indent="0">
              <a:buFontTx/>
              <a:buNone/>
            </a:pPr>
            <a:r>
              <a:rPr lang="fr-FR" baseline="0" dirty="0" smtClean="0"/>
              <a:t>On peut également étudier la politique de remplacement et l’impact sur la masse salariale de base n-1 à travers le ratio : effet de noria=(salaire annuel moyen des entrants)-(salaire moyen des sortants)</a:t>
            </a:r>
            <a:r>
              <a:rPr lang="fr-FR" baseline="0" dirty="0" err="1" smtClean="0"/>
              <a:t>Xnombre</a:t>
            </a:r>
            <a:r>
              <a:rPr lang="fr-FR" baseline="0" dirty="0" smtClean="0"/>
              <a:t> de remplaçants.</a:t>
            </a:r>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6</a:t>
            </a:fld>
            <a:endParaRPr lang="fr-FR" dirty="0"/>
          </a:p>
        </p:txBody>
      </p:sp>
    </p:spTree>
    <p:extLst>
      <p:ext uri="{BB962C8B-B14F-4D97-AF65-F5344CB8AC3E}">
        <p14:creationId xmlns:p14="http://schemas.microsoft.com/office/powerpoint/2010/main" val="3883200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smtClean="0"/>
              <a:t>La structure</a:t>
            </a:r>
            <a:r>
              <a:rPr lang="fr-FR" b="1" baseline="0" dirty="0" smtClean="0"/>
              <a:t> globale de la rémunération et son évolution </a:t>
            </a:r>
            <a:r>
              <a:rPr lang="fr-FR" baseline="0" dirty="0" smtClean="0"/>
              <a:t>peuvent s’analyser à travers deux ratios : le salaire moyen et le salaire médian dont les formules sont les indiquées dans la diapositive.</a:t>
            </a:r>
            <a:endParaRPr lang="fr-FR" dirty="0" smtClean="0"/>
          </a:p>
          <a:p>
            <a:r>
              <a:rPr lang="fr-FR" b="1" dirty="0" smtClean="0"/>
              <a:t>Deux indicateurs de structure de la masse salariale sont intéressants à calculer :</a:t>
            </a:r>
            <a:endParaRPr lang="fr-FR" b="1" baseline="0" dirty="0" smtClean="0"/>
          </a:p>
          <a:p>
            <a:pPr marL="171450" indent="-171450">
              <a:buFontTx/>
              <a:buChar char="-"/>
            </a:pPr>
            <a:r>
              <a:rPr lang="fr-FR" baseline="0" dirty="0" smtClean="0"/>
              <a:t>Frais de personnel/effectif en Equivalents Temps Pleins</a:t>
            </a:r>
          </a:p>
          <a:p>
            <a:pPr marL="171450" indent="-171450">
              <a:buFontTx/>
              <a:buChar char="-"/>
            </a:pPr>
            <a:r>
              <a:rPr lang="fr-FR" baseline="0" dirty="0" smtClean="0"/>
              <a:t>Frais de personnel/budget de fonctionnement</a:t>
            </a:r>
          </a:p>
          <a:p>
            <a:pPr marL="0" indent="0">
              <a:buFontTx/>
              <a:buNone/>
            </a:pPr>
            <a:r>
              <a:rPr lang="fr-FR" baseline="0" dirty="0" smtClean="0"/>
              <a:t>On peut également étudier la politique de remplacement et l’impact sur la masse salariale à travers le ratio : effet de noria qui correspond au renouvellement des anciens par des jeunes.</a:t>
            </a:r>
          </a:p>
          <a:p>
            <a:r>
              <a:rPr lang="fr-FR" sz="1200" dirty="0" smtClean="0">
                <a:latin typeface="Times New Roman" pitchFamily="18" charset="0"/>
                <a:cs typeface="Times New Roman" pitchFamily="18" charset="0"/>
              </a:rPr>
              <a:t>Structure globale de la rémunération et évolution</a:t>
            </a:r>
          </a:p>
          <a:p>
            <a:r>
              <a:rPr lang="fr-FR" sz="1200" dirty="0" smtClean="0">
                <a:latin typeface="Times New Roman" pitchFamily="18" charset="0"/>
                <a:cs typeface="Times New Roman" pitchFamily="18" charset="0"/>
              </a:rPr>
              <a:t>	Salaire moyen : </a:t>
            </a:r>
            <a:r>
              <a:rPr lang="fr-FR" sz="1200" b="0" dirty="0" smtClean="0">
                <a:latin typeface="Times New Roman" pitchFamily="18" charset="0"/>
                <a:cs typeface="Times New Roman" pitchFamily="18" charset="0"/>
              </a:rPr>
              <a:t>total des rémunérations/</a:t>
            </a:r>
            <a:r>
              <a:rPr lang="fr-FR" sz="1200" b="0" dirty="0" err="1" smtClean="0">
                <a:latin typeface="Times New Roman" pitchFamily="18" charset="0"/>
                <a:cs typeface="Times New Roman" pitchFamily="18" charset="0"/>
              </a:rPr>
              <a:t>nbe</a:t>
            </a:r>
            <a:r>
              <a:rPr lang="fr-FR" sz="1200" b="0" dirty="0" smtClean="0">
                <a:latin typeface="Times New Roman" pitchFamily="18" charset="0"/>
                <a:cs typeface="Times New Roman" pitchFamily="18" charset="0"/>
              </a:rPr>
              <a:t> de salariés</a:t>
            </a:r>
          </a:p>
          <a:p>
            <a:r>
              <a:rPr lang="fr-FR" sz="1200" dirty="0" smtClean="0">
                <a:latin typeface="Times New Roman" pitchFamily="18" charset="0"/>
                <a:cs typeface="Times New Roman" pitchFamily="18" charset="0"/>
              </a:rPr>
              <a:t>	Salaire médian : </a:t>
            </a:r>
            <a:r>
              <a:rPr lang="fr-FR" sz="1200" b="0" dirty="0" smtClean="0">
                <a:latin typeface="Times New Roman" pitchFamily="18" charset="0"/>
                <a:cs typeface="Times New Roman" pitchFamily="18" charset="0"/>
              </a:rPr>
              <a:t>salaire autour duquel se répartissent 50 % des agents les mieux rémunérés et 50% des agents les moins bien rémunérés d’un même grade</a:t>
            </a:r>
          </a:p>
          <a:p>
            <a:r>
              <a:rPr lang="fr-FR" sz="1200" dirty="0" smtClean="0">
                <a:latin typeface="Times New Roman" pitchFamily="18" charset="0"/>
                <a:cs typeface="Times New Roman" pitchFamily="18" charset="0"/>
              </a:rPr>
              <a:t>Indicateurs de structure de la masse salariale :</a:t>
            </a:r>
          </a:p>
          <a:p>
            <a:r>
              <a:rPr lang="fr-FR" sz="1200" b="0" dirty="0" smtClean="0">
                <a:latin typeface="Times New Roman" pitchFamily="18" charset="0"/>
                <a:cs typeface="Times New Roman" pitchFamily="18" charset="0"/>
              </a:rPr>
              <a:t>	Frais de personnel/effectif total</a:t>
            </a:r>
          </a:p>
          <a:p>
            <a:r>
              <a:rPr lang="fr-FR" sz="1200" b="0" dirty="0" smtClean="0">
                <a:latin typeface="Times New Roman" pitchFamily="18" charset="0"/>
                <a:cs typeface="Times New Roman" pitchFamily="18" charset="0"/>
              </a:rPr>
              <a:t>	Frais de personnel/budget de fonctionnement</a:t>
            </a:r>
            <a:endParaRPr lang="fr-FR" sz="1200" dirty="0" smtClean="0">
              <a:latin typeface="Times New Roman" pitchFamily="18" charset="0"/>
              <a:cs typeface="Times New Roman" pitchFamily="18" charset="0"/>
            </a:endParaRPr>
          </a:p>
          <a:p>
            <a:r>
              <a:rPr lang="fr-FR" sz="1200" dirty="0" smtClean="0">
                <a:latin typeface="Times New Roman" pitchFamily="18" charset="0"/>
                <a:cs typeface="Times New Roman" pitchFamily="18" charset="0"/>
              </a:rPr>
              <a:t>Politique de l’emploi et impact sur la masse salariale</a:t>
            </a:r>
          </a:p>
          <a:p>
            <a:r>
              <a:rPr lang="fr-FR" sz="1200" dirty="0" smtClean="0">
                <a:latin typeface="Times New Roman" pitchFamily="18" charset="0"/>
                <a:cs typeface="Times New Roman" pitchFamily="18" charset="0"/>
              </a:rPr>
              <a:t>	Effet d’effectif </a:t>
            </a:r>
            <a:r>
              <a:rPr lang="fr-FR" sz="1200" b="0" dirty="0" smtClean="0">
                <a:latin typeface="Times New Roman" pitchFamily="18" charset="0"/>
                <a:cs typeface="Times New Roman" pitchFamily="18" charset="0"/>
              </a:rPr>
              <a:t>: </a:t>
            </a:r>
          </a:p>
          <a:p>
            <a:r>
              <a:rPr lang="fr-FR" sz="1200" b="0" dirty="0" smtClean="0">
                <a:latin typeface="Times New Roman" pitchFamily="18" charset="0"/>
                <a:cs typeface="Times New Roman" pitchFamily="18" charset="0"/>
              </a:rPr>
              <a:t>	(Salaires annuels moyens des créations de  postes x </a:t>
            </a:r>
            <a:r>
              <a:rPr lang="fr-FR" sz="1200" b="0" dirty="0" err="1" smtClean="0">
                <a:latin typeface="Times New Roman" pitchFamily="18" charset="0"/>
                <a:cs typeface="Times New Roman" pitchFamily="18" charset="0"/>
              </a:rPr>
              <a:t>nbe</a:t>
            </a:r>
            <a:r>
              <a:rPr lang="fr-FR" sz="1200" b="0" dirty="0" smtClean="0">
                <a:latin typeface="Times New Roman" pitchFamily="18" charset="0"/>
                <a:cs typeface="Times New Roman" pitchFamily="18" charset="0"/>
              </a:rPr>
              <a:t> de postesx100)/masse salariale N-1</a:t>
            </a:r>
          </a:p>
          <a:p>
            <a:r>
              <a:rPr lang="fr-FR" sz="1200" b="0" dirty="0" smtClean="0">
                <a:latin typeface="Times New Roman" pitchFamily="18" charset="0"/>
                <a:cs typeface="Times New Roman" pitchFamily="18" charset="0"/>
              </a:rPr>
              <a:t>	Politique de remplacement et impact sur la masse salariale  de base N-1: </a:t>
            </a:r>
          </a:p>
          <a:p>
            <a:r>
              <a:rPr lang="fr-FR" sz="1200" dirty="0" smtClean="0">
                <a:latin typeface="Times New Roman" pitchFamily="18" charset="0"/>
                <a:cs typeface="Times New Roman" pitchFamily="18" charset="0"/>
              </a:rPr>
              <a:t>	Effet de noria </a:t>
            </a:r>
            <a:r>
              <a:rPr lang="fr-FR" sz="1200" b="0" dirty="0" smtClean="0">
                <a:latin typeface="Times New Roman" pitchFamily="18" charset="0"/>
                <a:cs typeface="Times New Roman" pitchFamily="18" charset="0"/>
              </a:rPr>
              <a:t>(flux entrants et sortants) </a:t>
            </a:r>
          </a:p>
          <a:p>
            <a:r>
              <a:rPr lang="fr-FR" sz="1200" b="0" dirty="0" smtClean="0">
                <a:latin typeface="Times New Roman" pitchFamily="18" charset="0"/>
                <a:cs typeface="Times New Roman" pitchFamily="18" charset="0"/>
              </a:rPr>
              <a:t>	(salaires annuels moyens des entrants)-(salaires annuels moyens des sortants)</a:t>
            </a:r>
            <a:r>
              <a:rPr lang="fr-FR" sz="1200" b="0" dirty="0" err="1" smtClean="0">
                <a:latin typeface="Times New Roman" pitchFamily="18" charset="0"/>
                <a:cs typeface="Times New Roman" pitchFamily="18" charset="0"/>
              </a:rPr>
              <a:t>xnbe</a:t>
            </a:r>
            <a:r>
              <a:rPr lang="fr-FR" sz="1200" b="0" smtClean="0">
                <a:latin typeface="Times New Roman" pitchFamily="18" charset="0"/>
                <a:cs typeface="Times New Roman" pitchFamily="18" charset="0"/>
              </a:rPr>
              <a:t> de remplaçants</a:t>
            </a:r>
          </a:p>
          <a:p>
            <a:pPr marL="0" indent="0">
              <a:buFontTx/>
              <a:buNone/>
            </a:pPr>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7</a:t>
            </a:fld>
            <a:endParaRPr lang="fr-FR" dirty="0"/>
          </a:p>
        </p:txBody>
      </p:sp>
    </p:spTree>
    <p:extLst>
      <p:ext uri="{BB962C8B-B14F-4D97-AF65-F5344CB8AC3E}">
        <p14:creationId xmlns:p14="http://schemas.microsoft.com/office/powerpoint/2010/main" val="3883200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a:t>
            </a:r>
            <a:r>
              <a:rPr lang="fr-FR" baseline="0" dirty="0" smtClean="0"/>
              <a:t> l’analyse financière produite par ANAFI, on peut contrôler certains éléments de fiabilité pour le contrôle du personnel et de sa masse financière. Par exemple, dans ce cas, on constate un problème de fiabilité des comptes car RI et indemnités ont été intégrés dans la rémunération principale. Or les comptes 64118-64112 et 64136 et 64138 relatifs aux heures supplémentaires et autres indemnités pour le personnel T et NT ne sont pas mouvementés comme le prévoit l’instruction comptable M14 Tome 1.</a:t>
            </a:r>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8</a:t>
            </a:fld>
            <a:endParaRPr lang="fr-FR" dirty="0"/>
          </a:p>
        </p:txBody>
      </p:sp>
    </p:spTree>
    <p:extLst>
      <p:ext uri="{BB962C8B-B14F-4D97-AF65-F5344CB8AC3E}">
        <p14:creationId xmlns:p14="http://schemas.microsoft.com/office/powerpoint/2010/main" val="3883200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a:t>
            </a:r>
            <a:r>
              <a:rPr lang="fr-FR" baseline="0" dirty="0" smtClean="0"/>
              <a:t> l’analyse financière produite par ANAFI, on peut contrôler certains éléments de fiabilité pour le contrôle du personnel et de sa masse financière. Par exemple, dans ce cas, on constate un problème de fiabilité des comptes car RI et indemnités ont été intégrés dans la rémunération principale. Or les comptes 64118-64112 et 64136 et 64138 relatifs aux heures supplémentaires et autres indemnités pour le personnel T et NT ne sont pas mouvementés comme le prévoit l’instruction comptable M14 Tome 1.</a:t>
            </a:r>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9</a:t>
            </a:fld>
            <a:endParaRPr lang="fr-FR" dirty="0"/>
          </a:p>
        </p:txBody>
      </p:sp>
    </p:spTree>
    <p:extLst>
      <p:ext uri="{BB962C8B-B14F-4D97-AF65-F5344CB8AC3E}">
        <p14:creationId xmlns:p14="http://schemas.microsoft.com/office/powerpoint/2010/main" val="388320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Sur </a:t>
            </a:r>
            <a:r>
              <a:rPr lang="fr-FR" dirty="0" err="1" smtClean="0"/>
              <a:t>Xémélios</a:t>
            </a:r>
            <a:r>
              <a:rPr lang="fr-FR" dirty="0" smtClean="0"/>
              <a:t>, on peut contrôler la masse</a:t>
            </a:r>
            <a:r>
              <a:rPr lang="fr-FR" baseline="0" dirty="0" smtClean="0"/>
              <a:t> salariale en l’exportant sur Excel grâce à l’état sur la répartition par nature.</a:t>
            </a:r>
            <a:endParaRPr lang="fr-FR" dirty="0" smtClean="0"/>
          </a:p>
          <a:p>
            <a:r>
              <a:rPr lang="fr-FR" dirty="0" err="1" smtClean="0"/>
              <a:t>Xémélios</a:t>
            </a:r>
            <a:r>
              <a:rPr lang="fr-FR" dirty="0" smtClean="0"/>
              <a:t> présente, pour chaque mois de  paie une répartition par nature qui correspond à l’état justificatif</a:t>
            </a:r>
            <a:r>
              <a:rPr lang="fr-FR" baseline="0" dirty="0" smtClean="0"/>
              <a:t> global par chapitre et article d’imputation budgétaire visé par le décret des PJ de 2007. On peut donc comparer le total brut annuel avec le total des soldes des comptes de rémunération brute de la balance du compte de gestion et de l’analyse financière ANAFI. Sur </a:t>
            </a:r>
            <a:r>
              <a:rPr lang="fr-FR" baseline="0" dirty="0" err="1" smtClean="0"/>
              <a:t>Xémélios</a:t>
            </a:r>
            <a:r>
              <a:rPr lang="fr-FR" baseline="0" dirty="0" smtClean="0"/>
              <a:t>, faire la requête suivante : </a:t>
            </a:r>
          </a:p>
          <a:p>
            <a:endParaRPr lang="fr-FR" baseline="0" dirty="0" smtClean="0"/>
          </a:p>
          <a:p>
            <a:r>
              <a:rPr lang="fr-FR" baseline="0" dirty="0" smtClean="0"/>
              <a:t>Paye/répartition par nature/répartition par nature/Année, nature, contient le compte 64111 (par exemple) sur la rémunération principale des personnels titulaires. Cette requête pourra être transférée sur </a:t>
            </a:r>
            <a:r>
              <a:rPr lang="fr-FR" baseline="0" dirty="0" err="1" smtClean="0"/>
              <a:t>excel</a:t>
            </a:r>
            <a:r>
              <a:rPr lang="fr-FR" baseline="0" dirty="0" smtClean="0"/>
              <a:t> pour effectuer un contrôle avec les CG ou CA sur le compte des personnels titulaires 64111. </a:t>
            </a:r>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10</a:t>
            </a:fld>
            <a:endParaRPr lang="fr-FR" dirty="0"/>
          </a:p>
        </p:txBody>
      </p:sp>
    </p:spTree>
    <p:extLst>
      <p:ext uri="{BB962C8B-B14F-4D97-AF65-F5344CB8AC3E}">
        <p14:creationId xmlns:p14="http://schemas.microsoft.com/office/powerpoint/2010/main" val="3128749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effectuant un export avancé</a:t>
            </a:r>
            <a:r>
              <a:rPr lang="fr-FR" baseline="0" dirty="0" smtClean="0"/>
              <a:t> surs </a:t>
            </a:r>
            <a:r>
              <a:rPr lang="fr-FR" baseline="0" dirty="0" err="1" smtClean="0"/>
              <a:t>Xémélios</a:t>
            </a:r>
            <a:r>
              <a:rPr lang="fr-FR" baseline="0" dirty="0" smtClean="0"/>
              <a:t>, on obtient le tableau suivant. On peut alors contrôler le montant du compte 64111 pour les agents titulaires et le comparer au montant indiqué dans les CG ou CA. On peut également importer l’ensemble des données pour avoir le total de la masse salariale.</a:t>
            </a:r>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11</a:t>
            </a:fld>
            <a:endParaRPr lang="fr-FR" dirty="0"/>
          </a:p>
        </p:txBody>
      </p:sp>
    </p:spTree>
    <p:extLst>
      <p:ext uri="{BB962C8B-B14F-4D97-AF65-F5344CB8AC3E}">
        <p14:creationId xmlns:p14="http://schemas.microsoft.com/office/powerpoint/2010/main" val="312874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effectuant un export avancé</a:t>
            </a:r>
            <a:r>
              <a:rPr lang="fr-FR" baseline="0" dirty="0" smtClean="0"/>
              <a:t> surs </a:t>
            </a:r>
            <a:r>
              <a:rPr lang="fr-FR" baseline="0" dirty="0" err="1" smtClean="0"/>
              <a:t>Xémélios</a:t>
            </a:r>
            <a:r>
              <a:rPr lang="fr-FR" baseline="0" dirty="0" smtClean="0"/>
              <a:t>, on obtient le tableau suivant. On peut alors contrôler le montant du compte 64111 pour les agents titulaires et le comparer au montant indiqué dans les CG ou CA. On peut également importer l’ensemble des données pour avoir le total de la masse salariale.</a:t>
            </a:r>
            <a:endParaRPr lang="fr-FR" dirty="0"/>
          </a:p>
        </p:txBody>
      </p:sp>
      <p:sp>
        <p:nvSpPr>
          <p:cNvPr id="4" name="Espace réservé du numéro de diapositive 3"/>
          <p:cNvSpPr>
            <a:spLocks noGrp="1"/>
          </p:cNvSpPr>
          <p:nvPr>
            <p:ph type="sldNum" sz="quarter" idx="10"/>
          </p:nvPr>
        </p:nvSpPr>
        <p:spPr/>
        <p:txBody>
          <a:bodyPr/>
          <a:lstStyle/>
          <a:p>
            <a:pPr>
              <a:defRPr/>
            </a:pPr>
            <a:fld id="{BF45D334-6CE3-2F4D-ADCB-81155F1D53EF}" type="slidenum">
              <a:rPr lang="fr-FR" smtClean="0"/>
              <a:pPr>
                <a:defRPr/>
              </a:pPr>
              <a:t>12</a:t>
            </a:fld>
            <a:endParaRPr lang="fr-FR" dirty="0"/>
          </a:p>
        </p:txBody>
      </p:sp>
    </p:spTree>
    <p:extLst>
      <p:ext uri="{BB962C8B-B14F-4D97-AF65-F5344CB8AC3E}">
        <p14:creationId xmlns:p14="http://schemas.microsoft.com/office/powerpoint/2010/main" val="312874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4" name="Rectangle 3"/>
          <p:cNvSpPr/>
          <p:nvPr userDrawn="1"/>
        </p:nvSpPr>
        <p:spPr bwMode="gray">
          <a:xfrm>
            <a:off x="360363" y="1295400"/>
            <a:ext cx="8423275" cy="4464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9" name="Espace réservé du texte 8"/>
          <p:cNvSpPr>
            <a:spLocks noGrp="1"/>
          </p:cNvSpPr>
          <p:nvPr>
            <p:ph type="body" sz="quarter" idx="13"/>
          </p:nvPr>
        </p:nvSpPr>
        <p:spPr bwMode="gray">
          <a:xfrm>
            <a:off x="792000" y="1457924"/>
            <a:ext cx="7560000" cy="2088232"/>
          </a:xfrm>
        </p:spPr>
        <p:txBody>
          <a:bodyPr anchor="b"/>
          <a:lstStyle>
            <a:lvl1pPr marL="0" indent="0" algn="r">
              <a:lnSpc>
                <a:spcPct val="80000"/>
              </a:lnSpc>
              <a:buNone/>
              <a:defRPr sz="3400" b="0" cap="all" baseline="0">
                <a:solidFill>
                  <a:schemeClr val="bg1"/>
                </a:solidFill>
                <a:latin typeface="+mj-lt"/>
              </a:defRPr>
            </a:lvl1pPr>
            <a:lvl2pPr marL="0" algn="ctr">
              <a:lnSpc>
                <a:spcPct val="100000"/>
              </a:lnSpc>
              <a:spcBef>
                <a:spcPts val="6900"/>
              </a:spcBef>
              <a:defRPr sz="2000" b="1">
                <a:solidFill>
                  <a:schemeClr val="bg1"/>
                </a:solidFill>
              </a:defRPr>
            </a:lvl2pPr>
          </a:lstStyle>
          <a:p>
            <a:pPr lvl="0"/>
            <a:r>
              <a:rPr lang="fr-FR" noProof="0" smtClean="0"/>
              <a:t>Cliquez pour modifier les styles du texte du masque</a:t>
            </a:r>
          </a:p>
        </p:txBody>
      </p:sp>
      <p:sp>
        <p:nvSpPr>
          <p:cNvPr id="8" name="Espace réservé du texte 8"/>
          <p:cNvSpPr>
            <a:spLocks noGrp="1"/>
          </p:cNvSpPr>
          <p:nvPr>
            <p:ph type="body" sz="quarter" idx="14"/>
          </p:nvPr>
        </p:nvSpPr>
        <p:spPr bwMode="gray">
          <a:xfrm>
            <a:off x="792000" y="4014355"/>
            <a:ext cx="7560000" cy="1430869"/>
          </a:xfrm>
        </p:spPr>
        <p:txBody>
          <a:bodyPr/>
          <a:lstStyle>
            <a:lvl1pPr marL="0" indent="0" algn="r">
              <a:lnSpc>
                <a:spcPct val="100000"/>
              </a:lnSpc>
              <a:buNone/>
              <a:defRPr sz="1900" b="0">
                <a:solidFill>
                  <a:schemeClr val="bg1"/>
                </a:solidFill>
                <a:latin typeface="+mj-lt"/>
              </a:defRPr>
            </a:lvl1pPr>
            <a:lvl2pPr marL="0" algn="ctr">
              <a:lnSpc>
                <a:spcPct val="100000"/>
              </a:lnSpc>
              <a:spcBef>
                <a:spcPts val="6900"/>
              </a:spcBef>
              <a:defRPr sz="2000" b="1">
                <a:solidFill>
                  <a:schemeClr val="bg1"/>
                </a:solidFill>
              </a:defRPr>
            </a:lvl2pPr>
          </a:lstStyle>
          <a:p>
            <a:pPr lvl="0"/>
            <a:r>
              <a:rPr lang="fr-FR" noProof="0" smtClean="0"/>
              <a:t>Cliquez pour modifier les styles du texte du masque</a:t>
            </a:r>
          </a:p>
        </p:txBody>
      </p:sp>
      <p:sp>
        <p:nvSpPr>
          <p:cNvPr id="10" name="Espace réservé de la date 13"/>
          <p:cNvSpPr>
            <a:spLocks noGrp="1"/>
          </p:cNvSpPr>
          <p:nvPr>
            <p:ph type="dt" sz="half" idx="15"/>
          </p:nvPr>
        </p:nvSpPr>
        <p:spPr>
          <a:xfrm>
            <a:off x="8675688" y="6669088"/>
            <a:ext cx="468312" cy="188912"/>
          </a:xfrm>
        </p:spPr>
        <p:txBody>
          <a:bodyPr anchor="t"/>
          <a:lstStyle>
            <a:lvl1pPr>
              <a:defRPr sz="100"/>
            </a:lvl1pPr>
          </a:lstStyle>
          <a:p>
            <a:r>
              <a:rPr lang="fr-FR" smtClean="0"/>
              <a:t>14/10/2016</a:t>
            </a:r>
            <a:endParaRPr lang="fr-FR"/>
          </a:p>
        </p:txBody>
      </p:sp>
      <p:sp>
        <p:nvSpPr>
          <p:cNvPr id="11" name="Espace réservé du numéro de diapositive 14"/>
          <p:cNvSpPr>
            <a:spLocks noGrp="1"/>
          </p:cNvSpPr>
          <p:nvPr>
            <p:ph type="sldNum" sz="quarter" idx="16"/>
          </p:nvPr>
        </p:nvSpPr>
        <p:spPr>
          <a:xfrm>
            <a:off x="8675688" y="6669088"/>
            <a:ext cx="468312" cy="188912"/>
          </a:xfrm>
        </p:spPr>
        <p:txBody>
          <a:bodyPr anchor="t"/>
          <a:lstStyle>
            <a:lvl1pPr algn="l">
              <a:defRPr sz="100"/>
            </a:lvl1pPr>
          </a:lstStyle>
          <a:p>
            <a:fld id="{76B9319A-7575-FB44-8D1D-7EDF178B05F5}" type="slidenum">
              <a:rPr lang="fr-FR"/>
              <a:pPr/>
              <a:t>‹N°›</a:t>
            </a:fld>
            <a:endParaRPr lang="fr-FR"/>
          </a:p>
        </p:txBody>
      </p:sp>
      <p:sp>
        <p:nvSpPr>
          <p:cNvPr id="12" name="Espace réservé du pied de page 15"/>
          <p:cNvSpPr>
            <a:spLocks noGrp="1"/>
          </p:cNvSpPr>
          <p:nvPr>
            <p:ph type="ftr" sz="quarter" idx="17"/>
          </p:nvPr>
        </p:nvSpPr>
        <p:spPr>
          <a:xfrm>
            <a:off x="8675688" y="6669088"/>
            <a:ext cx="468312" cy="188912"/>
          </a:xfrm>
        </p:spPr>
        <p:txBody>
          <a:bodyPr anchor="t"/>
          <a:lstStyle>
            <a:lvl1pPr algn="l">
              <a:defRPr sz="100"/>
            </a:lvl1pPr>
          </a:lstStyle>
          <a:p>
            <a:r>
              <a:rPr lang="fr-FR" smtClean="0"/>
              <a:t>Méthodologie et pratique du contrôle de la gestion RH et des rémunérations du personnel des collectivités territoriales</a:t>
            </a:r>
            <a:endParaRPr lang="fr-FR"/>
          </a:p>
        </p:txBody>
      </p:sp>
      <p:pic>
        <p:nvPicPr>
          <p:cNvPr id="2" name="Image 1" descr="N_CDC_CRTC_grand.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663788" y="0"/>
            <a:ext cx="4319972" cy="1189251"/>
          </a:xfrm>
          <a:prstGeom prst="rect">
            <a:avLst/>
          </a:prstGeom>
        </p:spPr>
      </p:pic>
    </p:spTree>
    <p:extLst>
      <p:ext uri="{BB962C8B-B14F-4D97-AF65-F5344CB8AC3E}">
        <p14:creationId xmlns:p14="http://schemas.microsoft.com/office/powerpoint/2010/main" val="138448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itre">
    <p:spTree>
      <p:nvGrpSpPr>
        <p:cNvPr id="1" name=""/>
        <p:cNvGrpSpPr/>
        <p:nvPr/>
      </p:nvGrpSpPr>
      <p:grpSpPr>
        <a:xfrm>
          <a:off x="0" y="0"/>
          <a:ext cx="0" cy="0"/>
          <a:chOff x="0" y="0"/>
          <a:chExt cx="0" cy="0"/>
        </a:xfrm>
      </p:grpSpPr>
      <p:sp>
        <p:nvSpPr>
          <p:cNvPr id="3" name="Rectangle 2"/>
          <p:cNvSpPr/>
          <p:nvPr userDrawn="1"/>
        </p:nvSpPr>
        <p:spPr bwMode="gray">
          <a:xfrm>
            <a:off x="360363" y="1295400"/>
            <a:ext cx="8423275" cy="4464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pic>
        <p:nvPicPr>
          <p:cNvPr id="4" name="Image 11"/>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gray">
          <a:xfrm>
            <a:off x="4211638" y="287338"/>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bwMode="gray">
          <a:xfrm>
            <a:off x="792000" y="2322592"/>
            <a:ext cx="7560000" cy="3230644"/>
          </a:xfrm>
        </p:spPr>
        <p:txBody>
          <a:bodyPr/>
          <a:lstStyle>
            <a:lvl1pPr algn="r">
              <a:lnSpc>
                <a:spcPct val="80000"/>
              </a:lnSpc>
              <a:defRPr sz="3400" b="0" cap="all" baseline="0">
                <a:solidFill>
                  <a:schemeClr val="accent1"/>
                </a:solidFill>
              </a:defRPr>
            </a:lvl1pPr>
          </a:lstStyle>
          <a:p>
            <a:r>
              <a:rPr lang="fr-FR" noProof="0" smtClean="0"/>
              <a:t>Cliquez et modifiez le titre</a:t>
            </a:r>
            <a:endParaRPr lang="fr-FR" noProof="0" dirty="0"/>
          </a:p>
        </p:txBody>
      </p:sp>
      <p:sp>
        <p:nvSpPr>
          <p:cNvPr id="5" name="Espace réservé de la date 7"/>
          <p:cNvSpPr>
            <a:spLocks noGrp="1"/>
          </p:cNvSpPr>
          <p:nvPr>
            <p:ph type="dt" sz="half" idx="10"/>
          </p:nvPr>
        </p:nvSpPr>
        <p:spPr>
          <a:xfrm>
            <a:off x="8675688" y="6669088"/>
            <a:ext cx="468312" cy="188912"/>
          </a:xfrm>
        </p:spPr>
        <p:txBody>
          <a:bodyPr/>
          <a:lstStyle>
            <a:lvl1pPr>
              <a:defRPr sz="100"/>
            </a:lvl1pPr>
          </a:lstStyle>
          <a:p>
            <a:r>
              <a:rPr lang="fr-FR" smtClean="0"/>
              <a:t>14/10/2016</a:t>
            </a:r>
            <a:endParaRPr lang="fr-FR"/>
          </a:p>
        </p:txBody>
      </p:sp>
      <p:sp>
        <p:nvSpPr>
          <p:cNvPr id="6" name="Espace réservé du numéro de diapositive 10"/>
          <p:cNvSpPr>
            <a:spLocks noGrp="1"/>
          </p:cNvSpPr>
          <p:nvPr>
            <p:ph type="sldNum" sz="quarter" idx="11"/>
          </p:nvPr>
        </p:nvSpPr>
        <p:spPr>
          <a:xfrm>
            <a:off x="8675688" y="6669088"/>
            <a:ext cx="468312" cy="188912"/>
          </a:xfrm>
        </p:spPr>
        <p:txBody>
          <a:bodyPr/>
          <a:lstStyle>
            <a:lvl1pPr>
              <a:defRPr sz="100"/>
            </a:lvl1pPr>
          </a:lstStyle>
          <a:p>
            <a:fld id="{67978C3A-CDA2-1545-8D3A-E3E90723D49B}" type="slidenum">
              <a:rPr lang="fr-FR"/>
              <a:pPr/>
              <a:t>‹N°›</a:t>
            </a:fld>
            <a:endParaRPr lang="fr-FR"/>
          </a:p>
        </p:txBody>
      </p:sp>
      <p:sp>
        <p:nvSpPr>
          <p:cNvPr id="7" name="Espace réservé du pied de page 11"/>
          <p:cNvSpPr>
            <a:spLocks noGrp="1"/>
          </p:cNvSpPr>
          <p:nvPr>
            <p:ph type="ftr" sz="quarter" idx="12"/>
          </p:nvPr>
        </p:nvSpPr>
        <p:spPr>
          <a:xfrm>
            <a:off x="8675688" y="6669088"/>
            <a:ext cx="468312" cy="188912"/>
          </a:xfrm>
        </p:spPr>
        <p:txBody>
          <a:bodyPr/>
          <a:lstStyle>
            <a:lvl1pPr>
              <a:defRPr sz="100"/>
            </a:lvl1pPr>
          </a:lstStyle>
          <a:p>
            <a:r>
              <a:rPr lang="fr-FR" smtClean="0"/>
              <a:t>Méthodologie et pratique du contrôle de la gestion RH et des rémunérations du personnel des collectivités territoriales</a:t>
            </a:r>
            <a:endParaRPr lang="fr-FR"/>
          </a:p>
        </p:txBody>
      </p:sp>
    </p:spTree>
    <p:extLst>
      <p:ext uri="{BB962C8B-B14F-4D97-AF65-F5344CB8AC3E}">
        <p14:creationId xmlns:p14="http://schemas.microsoft.com/office/powerpoint/2010/main" val="3538861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bwMode="gray"/>
        <p:txBody>
          <a:bodyPr/>
          <a:lstStyle>
            <a:lvl1pPr>
              <a:defRPr>
                <a:solidFill>
                  <a:schemeClr val="accent1"/>
                </a:solidFill>
              </a:defRPr>
            </a:lvl1pPr>
          </a:lstStyle>
          <a:p>
            <a:r>
              <a:rPr lang="fr-FR" noProof="0" smtClean="0"/>
              <a:t>Cliquez et modifiez le titre</a:t>
            </a:r>
            <a:endParaRPr lang="fr-FR" noProof="0" dirty="0"/>
          </a:p>
        </p:txBody>
      </p:sp>
      <p:sp>
        <p:nvSpPr>
          <p:cNvPr id="3" name="Espace réservé du contenu 2"/>
          <p:cNvSpPr>
            <a:spLocks noGrp="1"/>
          </p:cNvSpPr>
          <p:nvPr>
            <p:ph idx="1"/>
          </p:nvPr>
        </p:nvSpPr>
        <p:spPr bwMode="gray"/>
        <p:txBody>
          <a:bodyPr/>
          <a:lstStyle>
            <a:lvl1pPr>
              <a:defRPr>
                <a:solidFill>
                  <a:schemeClr val="tx1"/>
                </a:solidFill>
              </a:defRPr>
            </a:lvl1pPr>
            <a:lvl2pPr>
              <a:spcAft>
                <a:spcPts val="800"/>
              </a:spcAft>
              <a:defRPr>
                <a:solidFill>
                  <a:schemeClr val="tx1"/>
                </a:solidFill>
              </a:defRPr>
            </a:lvl2pPr>
            <a:lvl3pPr>
              <a:spcAft>
                <a:spcPts val="0"/>
              </a:spcAft>
              <a:defRPr>
                <a:solidFill>
                  <a:schemeClr val="tx1"/>
                </a:solidFill>
              </a:defRPr>
            </a:lvl3pPr>
            <a:lvl4pPr>
              <a:spcAft>
                <a:spcPts val="0"/>
              </a:spcAft>
              <a:defRPr baseline="0">
                <a:solidFill>
                  <a:schemeClr val="tx1"/>
                </a:solidFill>
              </a:defRPr>
            </a:lvl4pPr>
            <a:lvl5pPr>
              <a:spcAft>
                <a:spcPts val="0"/>
              </a:spcAft>
              <a:defRPr>
                <a:solidFill>
                  <a:schemeClr val="tx1"/>
                </a:solidFill>
              </a:defRPr>
            </a:lvl5p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dirty="0"/>
          </a:p>
        </p:txBody>
      </p:sp>
      <p:sp>
        <p:nvSpPr>
          <p:cNvPr id="4" name="Espace réservé de la date 3"/>
          <p:cNvSpPr>
            <a:spLocks noGrp="1"/>
          </p:cNvSpPr>
          <p:nvPr>
            <p:ph type="dt" sz="half" idx="10"/>
          </p:nvPr>
        </p:nvSpPr>
        <p:spPr/>
        <p:txBody>
          <a:bodyPr/>
          <a:lstStyle>
            <a:lvl1pPr>
              <a:defRPr/>
            </a:lvl1pPr>
          </a:lstStyle>
          <a:p>
            <a:r>
              <a:rPr lang="fr-FR" smtClean="0"/>
              <a:t>14/10/2016</a:t>
            </a:r>
            <a:endParaRPr lang="fr-FR"/>
          </a:p>
        </p:txBody>
      </p:sp>
      <p:sp>
        <p:nvSpPr>
          <p:cNvPr id="5" name="Espace réservé du pied de page 4"/>
          <p:cNvSpPr>
            <a:spLocks noGrp="1"/>
          </p:cNvSpPr>
          <p:nvPr>
            <p:ph type="ftr" sz="quarter" idx="11"/>
          </p:nvPr>
        </p:nvSpPr>
        <p:spPr/>
        <p:txBody>
          <a:bodyPr/>
          <a:lstStyle>
            <a:lvl1pPr>
              <a:defRPr/>
            </a:lvl1pPr>
          </a:lstStyle>
          <a:p>
            <a:r>
              <a:rPr lang="fr-FR" smtClean="0"/>
              <a:t>Méthodologie et pratique du contrôle de la gestion RH et des rémunérations du personnel des collectivités territoriales</a:t>
            </a:r>
            <a:endParaRPr lang="fr-FR"/>
          </a:p>
        </p:txBody>
      </p:sp>
      <p:sp>
        <p:nvSpPr>
          <p:cNvPr id="6" name="Espace réservé du numéro de diapositive 5"/>
          <p:cNvSpPr>
            <a:spLocks noGrp="1"/>
          </p:cNvSpPr>
          <p:nvPr>
            <p:ph type="sldNum" sz="quarter" idx="12"/>
          </p:nvPr>
        </p:nvSpPr>
        <p:spPr/>
        <p:txBody>
          <a:bodyPr/>
          <a:lstStyle>
            <a:lvl1pPr>
              <a:defRPr/>
            </a:lvl1pPr>
          </a:lstStyle>
          <a:p>
            <a:fld id="{CCAAB75B-B288-1C42-83B3-B58396780623}" type="slidenum">
              <a:rPr lang="fr-FR"/>
              <a:pPr/>
              <a:t>‹N°›</a:t>
            </a:fld>
            <a:endParaRPr lang="fr-FR"/>
          </a:p>
        </p:txBody>
      </p:sp>
    </p:spTree>
    <p:extLst>
      <p:ext uri="{BB962C8B-B14F-4D97-AF65-F5344CB8AC3E}">
        <p14:creationId xmlns:p14="http://schemas.microsoft.com/office/powerpoint/2010/main" val="888413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graphique">
    <p:spTree>
      <p:nvGrpSpPr>
        <p:cNvPr id="1" name=""/>
        <p:cNvGrpSpPr/>
        <p:nvPr/>
      </p:nvGrpSpPr>
      <p:grpSpPr>
        <a:xfrm>
          <a:off x="0" y="0"/>
          <a:ext cx="0" cy="0"/>
          <a:chOff x="0" y="0"/>
          <a:chExt cx="0" cy="0"/>
        </a:xfrm>
      </p:grpSpPr>
      <p:sp>
        <p:nvSpPr>
          <p:cNvPr id="2" name="Titre 1"/>
          <p:cNvSpPr>
            <a:spLocks noGrp="1"/>
          </p:cNvSpPr>
          <p:nvPr>
            <p:ph type="title"/>
          </p:nvPr>
        </p:nvSpPr>
        <p:spPr bwMode="gray"/>
        <p:txBody>
          <a:bodyPr/>
          <a:lstStyle>
            <a:lvl1pPr>
              <a:defRPr>
                <a:solidFill>
                  <a:schemeClr val="accent1"/>
                </a:solidFill>
              </a:defRPr>
            </a:lvl1pPr>
          </a:lstStyle>
          <a:p>
            <a:r>
              <a:rPr lang="fr-FR" noProof="0" smtClean="0"/>
              <a:t>Cliquez et modifiez le titre</a:t>
            </a:r>
            <a:endParaRPr lang="fr-FR" noProof="0" dirty="0"/>
          </a:p>
        </p:txBody>
      </p:sp>
      <p:sp>
        <p:nvSpPr>
          <p:cNvPr id="5" name="Espace réservé du graphique 4"/>
          <p:cNvSpPr>
            <a:spLocks noGrp="1"/>
          </p:cNvSpPr>
          <p:nvPr>
            <p:ph type="chart" sz="quarter" idx="13"/>
          </p:nvPr>
        </p:nvSpPr>
        <p:spPr bwMode="gray">
          <a:xfrm>
            <a:off x="360000" y="2214000"/>
            <a:ext cx="8424000" cy="3916800"/>
          </a:xfrm>
        </p:spPr>
        <p:txBody>
          <a:bodyPr bIns="648000" rtlCol="0" anchor="ctr">
            <a:noAutofit/>
          </a:bodyPr>
          <a:lstStyle>
            <a:lvl1pPr algn="ctr">
              <a:defRPr sz="1200" b="0"/>
            </a:lvl1pPr>
          </a:lstStyle>
          <a:p>
            <a:pPr lvl="0"/>
            <a:r>
              <a:rPr lang="fr-FR" noProof="0" smtClean="0"/>
              <a:t>Cliquez sur l'icône pour ajouter un graphique</a:t>
            </a:r>
            <a:endParaRPr lang="fr-FR" noProof="0" dirty="0"/>
          </a:p>
        </p:txBody>
      </p:sp>
      <p:sp>
        <p:nvSpPr>
          <p:cNvPr id="4" name="Espace réservé de la date 3"/>
          <p:cNvSpPr>
            <a:spLocks noGrp="1"/>
          </p:cNvSpPr>
          <p:nvPr>
            <p:ph type="dt" sz="half" idx="14"/>
          </p:nvPr>
        </p:nvSpPr>
        <p:spPr/>
        <p:txBody>
          <a:bodyPr/>
          <a:lstStyle>
            <a:lvl1pPr>
              <a:defRPr/>
            </a:lvl1pPr>
          </a:lstStyle>
          <a:p>
            <a:r>
              <a:rPr lang="fr-FR" smtClean="0"/>
              <a:t>14/10/2016</a:t>
            </a:r>
            <a:endParaRPr lang="fr-FR"/>
          </a:p>
        </p:txBody>
      </p:sp>
      <p:sp>
        <p:nvSpPr>
          <p:cNvPr id="6" name="Espace réservé du pied de page 4"/>
          <p:cNvSpPr>
            <a:spLocks noGrp="1"/>
          </p:cNvSpPr>
          <p:nvPr>
            <p:ph type="ftr" sz="quarter" idx="15"/>
          </p:nvPr>
        </p:nvSpPr>
        <p:spPr/>
        <p:txBody>
          <a:bodyPr/>
          <a:lstStyle>
            <a:lvl1pPr>
              <a:defRPr/>
            </a:lvl1pPr>
          </a:lstStyle>
          <a:p>
            <a:r>
              <a:rPr lang="fr-FR" smtClean="0"/>
              <a:t>Méthodologie et pratique du contrôle de la gestion RH et des rémunérations du personnel des collectivités territoriales</a:t>
            </a:r>
            <a:endParaRPr lang="fr-FR"/>
          </a:p>
        </p:txBody>
      </p:sp>
      <p:sp>
        <p:nvSpPr>
          <p:cNvPr id="7" name="Espace réservé du numéro de diapositive 5"/>
          <p:cNvSpPr>
            <a:spLocks noGrp="1"/>
          </p:cNvSpPr>
          <p:nvPr>
            <p:ph type="sldNum" sz="quarter" idx="16"/>
          </p:nvPr>
        </p:nvSpPr>
        <p:spPr/>
        <p:txBody>
          <a:bodyPr/>
          <a:lstStyle>
            <a:lvl1pPr>
              <a:defRPr/>
            </a:lvl1pPr>
          </a:lstStyle>
          <a:p>
            <a:fld id="{01136F4D-C2DF-9847-9DA8-D2BEC22A0085}" type="slidenum">
              <a:rPr lang="fr-FR"/>
              <a:pPr/>
              <a:t>‹N°›</a:t>
            </a:fld>
            <a:endParaRPr lang="fr-FR"/>
          </a:p>
        </p:txBody>
      </p:sp>
    </p:spTree>
    <p:extLst>
      <p:ext uri="{BB962C8B-B14F-4D97-AF65-F5344CB8AC3E}">
        <p14:creationId xmlns:p14="http://schemas.microsoft.com/office/powerpoint/2010/main" val="393501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914400" y="277813"/>
            <a:ext cx="7772400" cy="1143000"/>
          </a:xfrm>
        </p:spPr>
        <p:txBody>
          <a:bodyPr/>
          <a:lstStyle/>
          <a:p>
            <a:r>
              <a:rPr lang="fr-FR" smtClean="0"/>
              <a:t>Cliquez pour modifier le style du titre</a:t>
            </a:r>
            <a:endParaRPr lang="fr-FR"/>
          </a:p>
        </p:txBody>
      </p:sp>
      <p:sp>
        <p:nvSpPr>
          <p:cNvPr id="3" name="Espace réservé du texte 2"/>
          <p:cNvSpPr>
            <a:spLocks noGrp="1"/>
          </p:cNvSpPr>
          <p:nvPr>
            <p:ph type="body" sz="half" idx="1"/>
          </p:nvPr>
        </p:nvSpPr>
        <p:spPr>
          <a:xfrm>
            <a:off x="914400" y="1600200"/>
            <a:ext cx="3810000" cy="453072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4876800" y="1600200"/>
            <a:ext cx="3810000" cy="21891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4876800" y="3941763"/>
            <a:ext cx="3810000" cy="2189162"/>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Rectangle 9"/>
          <p:cNvSpPr>
            <a:spLocks noGrp="1" noChangeArrowheads="1"/>
          </p:cNvSpPr>
          <p:nvPr>
            <p:ph type="dt" sz="half" idx="10"/>
          </p:nvPr>
        </p:nvSpPr>
        <p:spPr>
          <a:ln/>
        </p:spPr>
        <p:txBody>
          <a:bodyPr/>
          <a:lstStyle>
            <a:lvl1pPr>
              <a:defRPr/>
            </a:lvl1pPr>
          </a:lstStyle>
          <a:p>
            <a:pPr>
              <a:defRPr/>
            </a:pPr>
            <a:r>
              <a:rPr lang="fr-FR" smtClean="0"/>
              <a:t>14/10/2016</a:t>
            </a:r>
            <a:endParaRPr lang="fr-FR"/>
          </a:p>
        </p:txBody>
      </p:sp>
      <p:sp>
        <p:nvSpPr>
          <p:cNvPr id="7" name="Rectangle 10"/>
          <p:cNvSpPr>
            <a:spLocks noGrp="1" noChangeArrowheads="1"/>
          </p:cNvSpPr>
          <p:nvPr>
            <p:ph type="ftr" sz="quarter" idx="11"/>
          </p:nvPr>
        </p:nvSpPr>
        <p:spPr>
          <a:ln/>
        </p:spPr>
        <p:txBody>
          <a:bodyPr/>
          <a:lstStyle>
            <a:lvl1pPr>
              <a:defRPr/>
            </a:lvl1pPr>
          </a:lstStyle>
          <a:p>
            <a:pPr>
              <a:defRPr/>
            </a:pPr>
            <a:r>
              <a:rPr lang="fr-FR" smtClean="0"/>
              <a:t>Méthodologie et pratique du contrôle de la gestion RH et des rémunérations du personnel des collectivités territoriales</a:t>
            </a:r>
            <a:endParaRPr lang="fr-FR"/>
          </a:p>
        </p:txBody>
      </p:sp>
      <p:sp>
        <p:nvSpPr>
          <p:cNvPr id="8" name="Rectangle 11"/>
          <p:cNvSpPr>
            <a:spLocks noGrp="1" noChangeArrowheads="1"/>
          </p:cNvSpPr>
          <p:nvPr>
            <p:ph type="sldNum" sz="quarter" idx="12"/>
          </p:nvPr>
        </p:nvSpPr>
        <p:spPr>
          <a:ln/>
        </p:spPr>
        <p:txBody>
          <a:bodyPr/>
          <a:lstStyle>
            <a:lvl1pPr>
              <a:defRPr/>
            </a:lvl1pPr>
          </a:lstStyle>
          <a:p>
            <a:pPr>
              <a:defRPr/>
            </a:pPr>
            <a:fld id="{81EAD1BF-CB60-4CBB-808E-36BCCC7AE6F6}" type="slidenum">
              <a:rPr lang="fr-FR"/>
              <a:pPr>
                <a:defRPr/>
              </a:pPr>
              <a:t>‹N°›</a:t>
            </a:fld>
            <a:endParaRPr lang="fr-FR"/>
          </a:p>
        </p:txBody>
      </p:sp>
    </p:spTree>
    <p:extLst>
      <p:ext uri="{BB962C8B-B14F-4D97-AF65-F5344CB8AC3E}">
        <p14:creationId xmlns:p14="http://schemas.microsoft.com/office/powerpoint/2010/main" val="7629830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gray">
          <a:xfrm>
            <a:off x="360363" y="6321425"/>
            <a:ext cx="8423275" cy="1793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a:p>
        </p:txBody>
      </p:sp>
      <p:sp>
        <p:nvSpPr>
          <p:cNvPr id="2" name="Espace réservé du titre 1"/>
          <p:cNvSpPr>
            <a:spLocks noGrp="1"/>
          </p:cNvSpPr>
          <p:nvPr>
            <p:ph type="title"/>
          </p:nvPr>
        </p:nvSpPr>
        <p:spPr bwMode="gray">
          <a:xfrm>
            <a:off x="576263" y="1449388"/>
            <a:ext cx="7991475" cy="719137"/>
          </a:xfrm>
          <a:prstGeom prst="rect">
            <a:avLst/>
          </a:prstGeom>
        </p:spPr>
        <p:txBody>
          <a:bodyPr vert="horz" lIns="0" tIns="0" rIns="0" bIns="0" rtlCol="0" anchor="t" anchorCtr="0">
            <a:noAutofit/>
          </a:bodyPr>
          <a:lstStyle/>
          <a:p>
            <a:r>
              <a:rPr lang="fr-FR" noProof="0" dirty="0" smtClean="0"/>
              <a:t>Titre</a:t>
            </a:r>
            <a:endParaRPr lang="fr-FR" noProof="0" dirty="0"/>
          </a:p>
        </p:txBody>
      </p:sp>
      <p:sp>
        <p:nvSpPr>
          <p:cNvPr id="1028" name="Espace réservé du texte 2"/>
          <p:cNvSpPr>
            <a:spLocks noGrp="1"/>
          </p:cNvSpPr>
          <p:nvPr>
            <p:ph type="body" idx="1"/>
          </p:nvPr>
        </p:nvSpPr>
        <p:spPr bwMode="gray">
          <a:xfrm>
            <a:off x="576263" y="2214563"/>
            <a:ext cx="7991475"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fr-FR"/>
              <a:t>Texte de niveau 1</a:t>
            </a:r>
          </a:p>
          <a:p>
            <a:pPr lvl="1"/>
            <a:r>
              <a:rPr lang="fr-FR"/>
              <a:t>Texte de niveau 2</a:t>
            </a:r>
          </a:p>
          <a:p>
            <a:pPr lvl="2"/>
            <a:r>
              <a:rPr lang="fr-FR"/>
              <a:t>Texte de niveau 3</a:t>
            </a:r>
          </a:p>
          <a:p>
            <a:pPr lvl="3"/>
            <a:r>
              <a:rPr lang="fr-FR"/>
              <a:t>Texte de niveau 4</a:t>
            </a:r>
          </a:p>
          <a:p>
            <a:pPr lvl="4"/>
            <a:r>
              <a:rPr lang="fr-FR"/>
              <a:t>Texte de niveau 5</a:t>
            </a:r>
          </a:p>
        </p:txBody>
      </p:sp>
      <p:sp>
        <p:nvSpPr>
          <p:cNvPr id="4" name="Espace réservé de la date 3"/>
          <p:cNvSpPr>
            <a:spLocks noGrp="1"/>
          </p:cNvSpPr>
          <p:nvPr>
            <p:ph type="dt" sz="half" idx="2"/>
          </p:nvPr>
        </p:nvSpPr>
        <p:spPr bwMode="gray">
          <a:xfrm>
            <a:off x="360363" y="6321425"/>
            <a:ext cx="900112" cy="179388"/>
          </a:xfrm>
          <a:prstGeom prst="rect">
            <a:avLst/>
          </a:prstGeom>
        </p:spPr>
        <p:txBody>
          <a:bodyPr vert="horz" wrap="square" lIns="216000" tIns="0" rIns="0" bIns="0" numCol="1" anchor="ctr" anchorCtr="0" compatLnSpc="1">
            <a:prstTxWarp prst="textNoShape">
              <a:avLst/>
            </a:prstTxWarp>
            <a:noAutofit/>
          </a:bodyPr>
          <a:lstStyle>
            <a:lvl1pPr>
              <a:defRPr sz="800">
                <a:solidFill>
                  <a:schemeClr val="bg1"/>
                </a:solidFill>
              </a:defRPr>
            </a:lvl1pPr>
          </a:lstStyle>
          <a:p>
            <a:r>
              <a:rPr lang="fr-FR" smtClean="0"/>
              <a:t>14/10/2016</a:t>
            </a:r>
            <a:endParaRPr lang="fr-FR"/>
          </a:p>
        </p:txBody>
      </p:sp>
      <p:sp>
        <p:nvSpPr>
          <p:cNvPr id="5" name="Espace réservé du pied de page 4"/>
          <p:cNvSpPr>
            <a:spLocks noGrp="1"/>
          </p:cNvSpPr>
          <p:nvPr>
            <p:ph type="ftr" sz="quarter" idx="3"/>
          </p:nvPr>
        </p:nvSpPr>
        <p:spPr bwMode="gray">
          <a:xfrm>
            <a:off x="1331913" y="6321425"/>
            <a:ext cx="6480175" cy="179388"/>
          </a:xfrm>
          <a:prstGeom prst="rect">
            <a:avLst/>
          </a:prstGeom>
        </p:spPr>
        <p:txBody>
          <a:bodyPr vert="horz" wrap="square" lIns="0" tIns="0" rIns="0" bIns="0" numCol="1" anchor="ctr" anchorCtr="0" compatLnSpc="1">
            <a:prstTxWarp prst="textNoShape">
              <a:avLst/>
            </a:prstTxWarp>
            <a:noAutofit/>
          </a:bodyPr>
          <a:lstStyle>
            <a:lvl1pPr algn="ctr">
              <a:defRPr sz="800">
                <a:solidFill>
                  <a:schemeClr val="bg1"/>
                </a:solidFill>
              </a:defRPr>
            </a:lvl1pPr>
          </a:lstStyle>
          <a:p>
            <a:r>
              <a:rPr lang="fr-FR" smtClean="0"/>
              <a:t>Méthodologie et pratique du contrôle de la gestion RH et des rémunérations du personnel des collectivités territoriales</a:t>
            </a:r>
            <a:endParaRPr lang="fr-FR"/>
          </a:p>
        </p:txBody>
      </p:sp>
      <p:sp>
        <p:nvSpPr>
          <p:cNvPr id="6" name="Espace réservé du numéro de diapositive 5"/>
          <p:cNvSpPr>
            <a:spLocks noGrp="1"/>
          </p:cNvSpPr>
          <p:nvPr>
            <p:ph type="sldNum" sz="quarter" idx="4"/>
          </p:nvPr>
        </p:nvSpPr>
        <p:spPr bwMode="gray">
          <a:xfrm>
            <a:off x="7883525" y="6321425"/>
            <a:ext cx="900113" cy="179388"/>
          </a:xfrm>
          <a:prstGeom prst="rect">
            <a:avLst/>
          </a:prstGeom>
        </p:spPr>
        <p:txBody>
          <a:bodyPr vert="horz" wrap="square" lIns="0" tIns="0" rIns="216000" bIns="0" numCol="1" anchor="ctr" anchorCtr="0" compatLnSpc="1">
            <a:prstTxWarp prst="textNoShape">
              <a:avLst/>
            </a:prstTxWarp>
            <a:noAutofit/>
          </a:bodyPr>
          <a:lstStyle>
            <a:lvl1pPr algn="r">
              <a:defRPr sz="800">
                <a:solidFill>
                  <a:schemeClr val="bg1"/>
                </a:solidFill>
              </a:defRPr>
            </a:lvl1pPr>
          </a:lstStyle>
          <a:p>
            <a:fld id="{E289521A-49CF-F74B-AB00-78D1D0D87D6F}" type="slidenum">
              <a:rPr lang="fr-FR"/>
              <a:pPr/>
              <a:t>‹N°›</a:t>
            </a:fld>
            <a:endParaRPr lang="fr-FR"/>
          </a:p>
        </p:txBody>
      </p:sp>
      <p:pic>
        <p:nvPicPr>
          <p:cNvPr id="1032" name="Image 10"/>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gray">
          <a:xfrm>
            <a:off x="4211638" y="287338"/>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9" r:id="rId1"/>
    <p:sldLayoutId id="2147483830" r:id="rId2"/>
    <p:sldLayoutId id="2147483827" r:id="rId3"/>
    <p:sldLayoutId id="2147483828" r:id="rId4"/>
    <p:sldLayoutId id="2147483831" r:id="rId5"/>
  </p:sldLayoutIdLst>
  <p:hf hdr="0"/>
  <p:txStyles>
    <p:title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p:titleStyle>
    <p:bodyStyle>
      <a:lvl1pPr marL="342900" indent="-342900" algn="l" rtl="0" eaLnBrk="1" fontAlgn="base" hangingPunct="1">
        <a:spcBef>
          <a:spcPct val="0"/>
        </a:spcBef>
        <a:spcAft>
          <a:spcPts val="800"/>
        </a:spcAft>
        <a:buFont typeface="Arial" charset="0"/>
        <a:defRPr sz="1400" b="1" kern="1200">
          <a:solidFill>
            <a:schemeClr val="tx1"/>
          </a:solidFill>
          <a:latin typeface="+mn-lt"/>
          <a:ea typeface="ヒラギノ角ゴ Pro W3" charset="0"/>
          <a:cs typeface="ヒラギノ角ゴ Pro W3" charset="0"/>
        </a:defRPr>
      </a:lvl1pPr>
      <a:lvl2pPr marL="430213" indent="127000" algn="l" rtl="0" eaLnBrk="1" fontAlgn="base" hangingPunct="1">
        <a:spcBef>
          <a:spcPct val="0"/>
        </a:spcBef>
        <a:spcAft>
          <a:spcPts val="800"/>
        </a:spcAft>
        <a:buClr>
          <a:schemeClr val="accent1"/>
        </a:buClr>
        <a:buFont typeface="Wingdings" charset="0"/>
        <a:buChar char=""/>
        <a:defRPr sz="1400" kern="1200">
          <a:solidFill>
            <a:schemeClr val="tx1"/>
          </a:solidFill>
          <a:latin typeface="+mn-lt"/>
          <a:ea typeface="ヒラギノ角ゴ Pro W3" charset="0"/>
          <a:cs typeface="ヒラギノ角ゴ Pro W3" charset="0"/>
        </a:defRPr>
      </a:lvl2pPr>
      <a:lvl3pPr marL="719138" indent="-107950" algn="l" rtl="0" eaLnBrk="1" fontAlgn="base" hangingPunct="1">
        <a:spcBef>
          <a:spcPct val="0"/>
        </a:spcBef>
        <a:spcAft>
          <a:spcPct val="0"/>
        </a:spcAft>
        <a:buClr>
          <a:schemeClr val="accent2"/>
        </a:buClr>
        <a:buSzPct val="100000"/>
        <a:buFont typeface="Arial" charset="0"/>
        <a:buChar char="•"/>
        <a:defRPr sz="1200" kern="1200">
          <a:solidFill>
            <a:schemeClr val="tx1"/>
          </a:solidFill>
          <a:latin typeface="+mn-lt"/>
          <a:ea typeface="ヒラギノ角ゴ Pro W3" charset="0"/>
          <a:cs typeface="ヒラギノ角ゴ Pro W3" charset="0"/>
        </a:defRPr>
      </a:lvl3pPr>
      <a:lvl4pPr marL="719138" indent="652463" algn="l" rtl="0" eaLnBrk="1" fontAlgn="base" hangingPunct="1">
        <a:spcBef>
          <a:spcPct val="0"/>
        </a:spcBef>
        <a:spcAft>
          <a:spcPct val="0"/>
        </a:spcAft>
        <a:buClr>
          <a:srgbClr val="C1D9DB"/>
        </a:buClr>
        <a:buSzPct val="100000"/>
        <a:buFont typeface="Wingdings" charset="0"/>
        <a:defRPr sz="1000" kern="1200">
          <a:solidFill>
            <a:schemeClr val="tx1"/>
          </a:solidFill>
          <a:latin typeface="+mn-lt"/>
          <a:ea typeface="ヒラギノ角ゴ Pro W3" charset="0"/>
          <a:cs typeface="ヒラギノ角ゴ Pro W3" charset="0"/>
        </a:defRPr>
      </a:lvl4pPr>
      <a:lvl5pPr marL="827088" indent="-107950" algn="l" rtl="0" eaLnBrk="1" fontAlgn="base" hangingPunct="1">
        <a:spcBef>
          <a:spcPct val="0"/>
        </a:spcBef>
        <a:spcAft>
          <a:spcPct val="0"/>
        </a:spcAft>
        <a:buClr>
          <a:schemeClr val="accent1"/>
        </a:buClr>
        <a:buSzPct val="100000"/>
        <a:buFont typeface="Arial" charset="0"/>
        <a:buChar char="-"/>
        <a:defRPr sz="1000" kern="1200">
          <a:solidFill>
            <a:schemeClr val="tx1"/>
          </a:solidFill>
          <a:latin typeface="+mn-lt"/>
          <a:ea typeface="ヒラギノ角ゴ Pro W3" charset="0"/>
          <a:cs typeface="ヒラギノ角ゴ Pro W3"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legifrance.gouv.fr/affichTexte.do?cidTexte=JORFTEXT000000645851&amp;dateTexte=&amp;categorieLien=id"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legifrance.gouv.fr/affichTexte.do?cidTexte=JORFTEXT000000645851&amp;dateTexte=&amp;categorieLien=id"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legifrance.gouv.fr/affichCodeArticle.do?cidTexte=LEGITEXT000006072050&amp;idArticle=LEGIARTI000018505050&amp;dateTexte=20130829"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www.legifrance.gouv.fr/affichCodeArticle.do;jsessionid=FFA73E39D218CD144D6BCA5D7C135BB2.tpdjo13v_1?cidTexte=LEGITEXT000006072050&amp;idArticle=LEGIARTI000006902863&amp;dateTexte=&amp;categorieLien=cid" TargetMode="External"/><Relationship Id="rId5" Type="http://schemas.openxmlformats.org/officeDocument/2006/relationships/hyperlink" Target="http://www.legifrance.gouv.fr/affichCodeArticle.do?idArticle=LEGIARTI000020080181&amp;cidTexte=LEGITEXT000006072050" TargetMode="External"/><Relationship Id="rId4" Type="http://schemas.openxmlformats.org/officeDocument/2006/relationships/hyperlink" Target="http://questions.assemblee-nationale.fr/q9/9-4745QE.ht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type="body" sz="quarter" idx="13"/>
          </p:nvPr>
        </p:nvSpPr>
        <p:spPr>
          <a:xfrm>
            <a:off x="792000" y="1457924"/>
            <a:ext cx="7596424" cy="818948"/>
          </a:xfrm>
          <a:noFill/>
        </p:spPr>
        <p:txBody>
          <a:bodyPr>
            <a:normAutofit/>
          </a:bodyPr>
          <a:lstStyle/>
          <a:p>
            <a:endParaRPr lang="fr-FR" dirty="0" smtClean="0"/>
          </a:p>
          <a:p>
            <a:endParaRPr lang="fr-FR" dirty="0"/>
          </a:p>
          <a:p>
            <a:endParaRPr lang="fr-FR" dirty="0" smtClean="0"/>
          </a:p>
          <a:p>
            <a:endParaRPr lang="fr-FR" dirty="0"/>
          </a:p>
          <a:p>
            <a:endParaRPr lang="fr-FR" dirty="0" smtClean="0"/>
          </a:p>
          <a:p>
            <a:pPr algn="ctr"/>
            <a:endParaRPr lang="fr-FR" dirty="0"/>
          </a:p>
        </p:txBody>
      </p:sp>
      <p:sp>
        <p:nvSpPr>
          <p:cNvPr id="2" name="Espace réservé du texte 1"/>
          <p:cNvSpPr>
            <a:spLocks noGrp="1"/>
          </p:cNvSpPr>
          <p:nvPr>
            <p:ph type="body" sz="quarter" idx="14"/>
          </p:nvPr>
        </p:nvSpPr>
        <p:spPr>
          <a:xfrm>
            <a:off x="792000" y="1484785"/>
            <a:ext cx="7560000" cy="3960440"/>
          </a:xfrm>
        </p:spPr>
        <p:txBody>
          <a:bodyPr>
            <a:normAutofit/>
          </a:bodyPr>
          <a:lstStyle/>
          <a:p>
            <a:pPr algn="ctr"/>
            <a:r>
              <a:rPr lang="en-US" dirty="0" err="1"/>
              <a:t>M</a:t>
            </a:r>
            <a:r>
              <a:rPr lang="en-US" dirty="0" err="1" smtClean="0"/>
              <a:t>éthodologie</a:t>
            </a:r>
            <a:r>
              <a:rPr lang="en-US" dirty="0" smtClean="0"/>
              <a:t> </a:t>
            </a:r>
            <a:r>
              <a:rPr lang="en-US" dirty="0"/>
              <a:t>et </a:t>
            </a:r>
            <a:r>
              <a:rPr lang="en-US" dirty="0" err="1"/>
              <a:t>pratique</a:t>
            </a:r>
            <a:r>
              <a:rPr lang="en-US" dirty="0"/>
              <a:t> du </a:t>
            </a:r>
            <a:r>
              <a:rPr lang="en-US" dirty="0" err="1"/>
              <a:t>contrôle</a:t>
            </a:r>
            <a:r>
              <a:rPr lang="en-US" dirty="0"/>
              <a:t> de la </a:t>
            </a:r>
            <a:r>
              <a:rPr lang="en-US" dirty="0" err="1"/>
              <a:t>gestion</a:t>
            </a:r>
            <a:r>
              <a:rPr lang="en-US" dirty="0"/>
              <a:t> RH et des </a:t>
            </a:r>
            <a:r>
              <a:rPr lang="en-US" dirty="0" err="1" smtClean="0"/>
              <a:t>rémunérations</a:t>
            </a:r>
            <a:r>
              <a:rPr lang="en-US" dirty="0" smtClean="0"/>
              <a:t> </a:t>
            </a:r>
            <a:r>
              <a:rPr lang="en-US" dirty="0"/>
              <a:t>du personnel des </a:t>
            </a:r>
            <a:r>
              <a:rPr lang="en-US" dirty="0" err="1"/>
              <a:t>collectivités</a:t>
            </a:r>
            <a:r>
              <a:rPr lang="en-US" dirty="0"/>
              <a:t> </a:t>
            </a:r>
            <a:r>
              <a:rPr lang="en-US" dirty="0" err="1"/>
              <a:t>territoriales</a:t>
            </a:r>
            <a:endParaRPr lang="fr-FR" dirty="0"/>
          </a:p>
          <a:p>
            <a:pPr algn="ctr"/>
            <a:endParaRPr lang="fr-FR" dirty="0" smtClean="0"/>
          </a:p>
          <a:p>
            <a:pPr algn="ctr"/>
            <a:endParaRPr lang="fr-FR" dirty="0" smtClean="0"/>
          </a:p>
          <a:p>
            <a:pPr algn="ctr"/>
            <a:endParaRPr lang="fr-FR" dirty="0" smtClean="0"/>
          </a:p>
          <a:p>
            <a:pPr algn="ctr"/>
            <a:endParaRPr lang="fr-FR" dirty="0"/>
          </a:p>
          <a:p>
            <a:pPr algn="ctr"/>
            <a:r>
              <a:rPr lang="fr-FR" dirty="0" smtClean="0"/>
              <a:t>Cour des comptes –14 octobre </a:t>
            </a:r>
            <a:r>
              <a:rPr lang="fr-FR" dirty="0" smtClean="0"/>
              <a:t>2016 </a:t>
            </a:r>
            <a:endParaRPr lang="fr-FR" dirty="0"/>
          </a:p>
          <a:p>
            <a:pPr algn="ctr"/>
            <a:r>
              <a:rPr lang="fr-FR" sz="1400" i="1" dirty="0" smtClean="0"/>
              <a:t>Fabrice NICOL, Vitalia LE BOUDEC</a:t>
            </a:r>
            <a:endParaRPr lang="fr-FR" sz="1400" i="1" dirty="0"/>
          </a:p>
        </p:txBody>
      </p:sp>
      <p:sp>
        <p:nvSpPr>
          <p:cNvPr id="4" name="Rectangle 3"/>
          <p:cNvSpPr/>
          <p:nvPr/>
        </p:nvSpPr>
        <p:spPr>
          <a:xfrm>
            <a:off x="-1692696" y="2276872"/>
            <a:ext cx="1584684" cy="1323439"/>
          </a:xfrm>
          <a:prstGeom prst="rect">
            <a:avLst/>
          </a:prstGeom>
        </p:spPr>
        <p:txBody>
          <a:bodyPr wrap="square">
            <a:spAutoFit/>
          </a:bodyPr>
          <a:lstStyle/>
          <a:p>
            <a:r>
              <a:rPr lang="fr-FR" sz="800" b="1" dirty="0"/>
              <a:t>Pour personnaliser le bas de page :</a:t>
            </a:r>
          </a:p>
          <a:p>
            <a:endParaRPr lang="fr-FR" sz="800" dirty="0"/>
          </a:p>
          <a:p>
            <a:r>
              <a:rPr lang="fr-FR" sz="800" dirty="0"/>
              <a:t>« Insertion / En-tête et pied de page »</a:t>
            </a:r>
          </a:p>
          <a:p>
            <a:endParaRPr lang="fr-FR" sz="800" dirty="0"/>
          </a:p>
          <a:p>
            <a:r>
              <a:rPr lang="fr-FR" sz="800" dirty="0"/>
              <a:t>Personnaliser la zone date et la zone pied de page</a:t>
            </a:r>
          </a:p>
          <a:p>
            <a:endParaRPr lang="fr-FR" sz="800" dirty="0"/>
          </a:p>
          <a:p>
            <a:r>
              <a:rPr lang="fr-FR" sz="800" dirty="0"/>
              <a:t>Cliquer sur appliquer partout</a:t>
            </a:r>
          </a:p>
        </p:txBody>
      </p:sp>
    </p:spTree>
    <p:extLst>
      <p:ext uri="{BB962C8B-B14F-4D97-AF65-F5344CB8AC3E}">
        <p14:creationId xmlns:p14="http://schemas.microsoft.com/office/powerpoint/2010/main" val="29496433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u contenu 4"/>
          <p:cNvSpPr>
            <a:spLocks noGrp="1"/>
          </p:cNvSpPr>
          <p:nvPr>
            <p:ph idx="1"/>
          </p:nvPr>
        </p:nvSpPr>
        <p:spPr>
          <a:xfrm>
            <a:off x="287524" y="944725"/>
            <a:ext cx="8568952" cy="2016224"/>
          </a:xfrm>
        </p:spPr>
        <p:txBody>
          <a:bodyPr/>
          <a:lstStyle/>
          <a:p>
            <a:r>
              <a:rPr lang="fr-FR" sz="1800" b="0" dirty="0">
                <a:latin typeface="Times New Roman" pitchFamily="18" charset="0"/>
                <a:cs typeface="Times New Roman" pitchFamily="18" charset="0"/>
              </a:rPr>
              <a:t>Cet état représente la répartition des versements par Nature. Il s'agit de « l'état récapitulatif global par chapitre et article d'imputation budgétaire ». Il répond aux exigences prévues par </a:t>
            </a:r>
            <a:r>
              <a:rPr lang="fr-FR" sz="1800" b="0" dirty="0">
                <a:latin typeface="Times New Roman" pitchFamily="18" charset="0"/>
                <a:cs typeface="Times New Roman" pitchFamily="18" charset="0"/>
                <a:hlinkClick r:id="rId3"/>
              </a:rPr>
              <a:t>§2102 de l'annexe au décret pièces justificatives (décret n°2007-450 du 25 mars 2007</a:t>
            </a:r>
            <a:r>
              <a:rPr lang="fr-FR" sz="1800" b="0" dirty="0">
                <a:latin typeface="Times New Roman" pitchFamily="18" charset="0"/>
                <a:cs typeface="Times New Roman" pitchFamily="18" charset="0"/>
              </a:rPr>
              <a:t> qui prévoit </a:t>
            </a:r>
            <a:r>
              <a:rPr lang="fr-FR" sz="1800" b="0" dirty="0" smtClean="0">
                <a:latin typeface="Times New Roman" pitchFamily="18" charset="0"/>
                <a:cs typeface="Times New Roman" pitchFamily="18" charset="0"/>
              </a:rPr>
              <a:t>un </a:t>
            </a:r>
            <a:r>
              <a:rPr lang="fr-FR" sz="1800" b="0" dirty="0">
                <a:latin typeface="Times New Roman" pitchFamily="18" charset="0"/>
                <a:cs typeface="Times New Roman" pitchFamily="18" charset="0"/>
              </a:rPr>
              <a:t>état récapitulatif global par chapitre et article d'imputation budgétaire. Des comparaisons avec l’analyse financière peuvent être effectuées. </a:t>
            </a:r>
          </a:p>
          <a:p>
            <a:r>
              <a:rPr lang="fr-FR" sz="1800" b="0" dirty="0">
                <a:latin typeface="Times New Roman" pitchFamily="18" charset="0"/>
                <a:cs typeface="Times New Roman" pitchFamily="18" charset="0"/>
              </a:rPr>
              <a:t>On accède aux recherches sur </a:t>
            </a:r>
            <a:r>
              <a:rPr lang="fr-FR" sz="1800" dirty="0">
                <a:latin typeface="Times New Roman" pitchFamily="18" charset="0"/>
                <a:cs typeface="Times New Roman" pitchFamily="18" charset="0"/>
              </a:rPr>
              <a:t>Répartition par nature par le menu Recherche / Répartitions </a:t>
            </a:r>
            <a:r>
              <a:rPr lang="fr-FR" sz="1800" b="0" dirty="0">
                <a:latin typeface="Times New Roman" pitchFamily="18" charset="0"/>
                <a:cs typeface="Times New Roman" pitchFamily="18" charset="0"/>
              </a:rPr>
              <a:t>par nature / Répartition par </a:t>
            </a:r>
            <a:r>
              <a:rPr lang="fr-FR" b="0" dirty="0" smtClean="0">
                <a:latin typeface="Times New Roman" pitchFamily="18" charset="0"/>
                <a:cs typeface="Times New Roman" pitchFamily="18" charset="0"/>
              </a:rPr>
              <a:t>nature.</a:t>
            </a:r>
            <a:endParaRPr lang="fr-FR" b="0" dirty="0">
              <a:latin typeface="Times New Roman" pitchFamily="18" charset="0"/>
              <a:cs typeface="Times New Roman" pitchFamily="18" charset="0"/>
            </a:endParaRPr>
          </a:p>
          <a:p>
            <a:endParaRPr lang="fr-FR" sz="1600" b="0" dirty="0" smtClean="0">
              <a:latin typeface="Times New Roman" pitchFamily="18" charset="0"/>
              <a:cs typeface="Times New Roman" pitchFamily="18" charset="0"/>
            </a:endParaRPr>
          </a:p>
          <a:p>
            <a:pPr marL="0" indent="0" algn="just">
              <a:buNone/>
            </a:pPr>
            <a:endParaRPr lang="fr-FR" sz="1600" b="0" dirty="0" smtClean="0">
              <a:solidFill>
                <a:srgbClr val="FF0000"/>
              </a:solidFill>
              <a:latin typeface="Times New Roman" pitchFamily="18" charset="0"/>
              <a:cs typeface="Times New Roman" pitchFamily="18" charset="0"/>
            </a:endParaRPr>
          </a:p>
          <a:p>
            <a:pPr marL="0" lvl="0" indent="0" algn="just">
              <a:buNone/>
            </a:pPr>
            <a:endParaRPr lang="fr-FR" sz="1600" b="0" dirty="0">
              <a:solidFill>
                <a:prstClr val="black"/>
              </a:solidFill>
              <a:latin typeface="Times New Roman" pitchFamily="18" charset="0"/>
              <a:ea typeface="Times New Roman"/>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10</a:t>
            </a:fld>
            <a:endParaRPr lang="fr-FR" sz="800">
              <a:solidFill>
                <a:schemeClr val="bg1"/>
              </a:solidFill>
            </a:endParaRPr>
          </a:p>
        </p:txBody>
      </p:sp>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495" r="50000" b="31306"/>
          <a:stretch/>
        </p:blipFill>
        <p:spPr bwMode="auto">
          <a:xfrm>
            <a:off x="143508" y="3032956"/>
            <a:ext cx="8712968" cy="3636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a:spLocks noGrp="1" noChangeArrowheads="1"/>
          </p:cNvSpPr>
          <p:nvPr>
            <p:ph type="title"/>
          </p:nvPr>
        </p:nvSpPr>
        <p:spPr>
          <a:xfrm>
            <a:off x="143508" y="440668"/>
            <a:ext cx="8712968" cy="468052"/>
          </a:xfrm>
          <a:solidFill>
            <a:schemeClr val="accent1">
              <a:lumMod val="20000"/>
              <a:lumOff val="80000"/>
            </a:schemeClr>
          </a:solidFill>
          <a:ln>
            <a:solidFill>
              <a:schemeClr val="accent1"/>
            </a:solidFill>
          </a:ln>
        </p:spPr>
        <p:txBody>
          <a:bodyPr anchor="ctr">
            <a:noAutofit/>
          </a:bodyPr>
          <a:lstStyle/>
          <a:p>
            <a:pPr algn="ctr"/>
            <a:r>
              <a:rPr lang="fr-FR" sz="2000" dirty="0"/>
              <a:t>ETAT SUR LA REPARTITION PAR </a:t>
            </a:r>
            <a:r>
              <a:rPr lang="fr-FR" sz="2000" dirty="0" smtClean="0"/>
              <a:t>NATURE a partir de </a:t>
            </a:r>
            <a:r>
              <a:rPr lang="fr-FR" sz="2000" dirty="0" err="1" smtClean="0"/>
              <a:t>xemelios</a:t>
            </a:r>
            <a:endParaRPr lang="fr-FR" sz="2000" dirty="0"/>
          </a:p>
        </p:txBody>
      </p:sp>
      <p:sp>
        <p:nvSpPr>
          <p:cNvPr id="2" name="Espace réservé du pied de page 1"/>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3" name="Espace réservé de la date 2"/>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9223282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11</a:t>
            </a:fld>
            <a:endParaRPr lang="fr-FR" sz="800">
              <a:solidFill>
                <a:schemeClr val="bg1"/>
              </a:solidFill>
            </a:endParaRPr>
          </a:p>
        </p:txBody>
      </p:sp>
      <p:sp>
        <p:nvSpPr>
          <p:cNvPr id="13317" name="Espace réservé du pied de page 6"/>
          <p:cNvSpPr>
            <a:spLocks noGrp="1"/>
          </p:cNvSpPr>
          <p:nvPr>
            <p:ph type="ftr" sz="quarter" idx="11"/>
          </p:nvPr>
        </p:nvSpPr>
        <p:spPr>
          <a:xfrm>
            <a:off x="1331913" y="6321424"/>
            <a:ext cx="6480175" cy="27592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fr-FR" sz="800" smtClean="0"/>
              <a:t>Méthodologie et pratique du contrôle de la gestion RH et des rémunérations du personnel des collectivités territoriales</a:t>
            </a:r>
            <a:endParaRPr lang="fr-FR" sz="800" dirty="0">
              <a:solidFill>
                <a:schemeClr val="bg1"/>
              </a:solidFill>
            </a:endParaRPr>
          </a:p>
        </p:txBody>
      </p:sp>
      <p:pic>
        <p:nvPicPr>
          <p:cNvPr id="2050"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1269" r="30935" b="14298"/>
          <a:stretch/>
        </p:blipFill>
        <p:spPr bwMode="auto">
          <a:xfrm>
            <a:off x="143508" y="980728"/>
            <a:ext cx="8676964" cy="5324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2"/>
          <p:cNvSpPr>
            <a:spLocks noGrp="1" noChangeArrowheads="1"/>
          </p:cNvSpPr>
          <p:nvPr>
            <p:ph type="title"/>
          </p:nvPr>
        </p:nvSpPr>
        <p:spPr>
          <a:xfrm>
            <a:off x="143508" y="224644"/>
            <a:ext cx="8676964" cy="756084"/>
          </a:xfrm>
          <a:solidFill>
            <a:schemeClr val="accent1">
              <a:lumMod val="20000"/>
              <a:lumOff val="80000"/>
            </a:schemeClr>
          </a:solidFill>
          <a:ln>
            <a:solidFill>
              <a:schemeClr val="accent1"/>
            </a:solidFill>
          </a:ln>
        </p:spPr>
        <p:txBody>
          <a:bodyPr anchor="ctr">
            <a:noAutofit/>
          </a:bodyPr>
          <a:lstStyle/>
          <a:p>
            <a:pPr algn="ctr"/>
            <a:r>
              <a:rPr lang="fr-FR" dirty="0" smtClean="0"/>
              <a:t>Résultat </a:t>
            </a:r>
            <a:r>
              <a:rPr lang="fr-FR" dirty="0"/>
              <a:t>de la requête sur </a:t>
            </a:r>
            <a:r>
              <a:rPr lang="fr-FR" dirty="0" err="1"/>
              <a:t>excel</a:t>
            </a:r>
            <a:endParaRPr lang="fr-FR" dirty="0"/>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745223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12</a:t>
            </a:fld>
            <a:endParaRPr lang="fr-FR" sz="800">
              <a:solidFill>
                <a:schemeClr val="bg1"/>
              </a:solidFill>
            </a:endParaRPr>
          </a:p>
        </p:txBody>
      </p:sp>
      <p:sp>
        <p:nvSpPr>
          <p:cNvPr id="13317" name="Espace réservé du pied de page 6"/>
          <p:cNvSpPr>
            <a:spLocks noGrp="1"/>
          </p:cNvSpPr>
          <p:nvPr>
            <p:ph type="ftr" sz="quarter" idx="11"/>
          </p:nvPr>
        </p:nvSpPr>
        <p:spPr>
          <a:xfrm>
            <a:off x="1331913" y="6321424"/>
            <a:ext cx="6480175" cy="27592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fr-FR" sz="800" smtClean="0"/>
              <a:t>Méthodologie et pratique du contrôle de la gestion RH et des rémunérations du personnel des collectivités territoriales</a:t>
            </a:r>
            <a:endParaRPr lang="fr-FR" sz="800" dirty="0">
              <a:solidFill>
                <a:schemeClr val="bg1"/>
              </a:solidFill>
            </a:endParaRPr>
          </a:p>
        </p:txBody>
      </p:sp>
      <p:sp>
        <p:nvSpPr>
          <p:cNvPr id="12" name="Rectangle 2"/>
          <p:cNvSpPr>
            <a:spLocks noGrp="1" noChangeArrowheads="1"/>
          </p:cNvSpPr>
          <p:nvPr>
            <p:ph type="title"/>
          </p:nvPr>
        </p:nvSpPr>
        <p:spPr>
          <a:xfrm>
            <a:off x="107504" y="224644"/>
            <a:ext cx="8712968" cy="684076"/>
          </a:xfrm>
          <a:solidFill>
            <a:schemeClr val="accent1">
              <a:lumMod val="20000"/>
              <a:lumOff val="80000"/>
            </a:schemeClr>
          </a:solidFill>
          <a:ln>
            <a:solidFill>
              <a:schemeClr val="accent1"/>
            </a:solidFill>
          </a:ln>
        </p:spPr>
        <p:txBody>
          <a:bodyPr anchor="ctr">
            <a:noAutofit/>
          </a:bodyPr>
          <a:lstStyle/>
          <a:p>
            <a:pPr algn="ctr"/>
            <a:r>
              <a:rPr lang="fr-FR" sz="1800" dirty="0" smtClean="0"/>
              <a:t>comparaison de la masse salariale avec </a:t>
            </a:r>
            <a:r>
              <a:rPr lang="fr-FR" sz="1800" dirty="0" err="1" smtClean="0"/>
              <a:t>altair</a:t>
            </a:r>
            <a:r>
              <a:rPr lang="fr-FR" sz="1800" dirty="0" smtClean="0"/>
              <a:t> et comptes de gestion</a:t>
            </a:r>
            <a:endParaRPr lang="fr-FR" sz="1800" dirty="0"/>
          </a:p>
        </p:txBody>
      </p:sp>
      <p:sp>
        <p:nvSpPr>
          <p:cNvPr id="2" name="Espace réservé de la date 1"/>
          <p:cNvSpPr>
            <a:spLocks noGrp="1"/>
          </p:cNvSpPr>
          <p:nvPr>
            <p:ph type="dt" sz="half" idx="10"/>
          </p:nvPr>
        </p:nvSpPr>
        <p:spPr/>
        <p:txBody>
          <a:bodyPr/>
          <a:lstStyle/>
          <a:p>
            <a:r>
              <a:rPr lang="fr-FR" smtClean="0"/>
              <a:t>14/10/2016</a:t>
            </a:r>
            <a:endParaRPr lang="fr-FR"/>
          </a:p>
        </p:txBody>
      </p:sp>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1196752"/>
            <a:ext cx="4806620" cy="5075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4211960" y="1628800"/>
            <a:ext cx="4680520" cy="954107"/>
          </a:xfrm>
          <a:prstGeom prst="rect">
            <a:avLst/>
          </a:prstGeom>
          <a:noFill/>
        </p:spPr>
        <p:txBody>
          <a:bodyPr wrap="square" rtlCol="0">
            <a:spAutoFit/>
          </a:bodyPr>
          <a:lstStyle/>
          <a:p>
            <a:pPr algn="ctr"/>
            <a:r>
              <a:rPr lang="fr-FR" sz="1400" dirty="0" smtClean="0"/>
              <a:t>Pour chaque année, ALTAIR contrôle le traitement principal annuel versé par la collectivité ainsi que les indemnités, les rappels et le supplément familial à partir des lignes de paie</a:t>
            </a:r>
            <a:endParaRPr lang="fr-FR" sz="1400" dirty="0"/>
          </a:p>
        </p:txBody>
      </p:sp>
      <p:sp>
        <p:nvSpPr>
          <p:cNvPr id="5" name="ZoneTexte 4"/>
          <p:cNvSpPr txBox="1"/>
          <p:nvPr/>
        </p:nvSpPr>
        <p:spPr>
          <a:xfrm>
            <a:off x="4319972" y="2924944"/>
            <a:ext cx="4176464" cy="738664"/>
          </a:xfrm>
          <a:prstGeom prst="rect">
            <a:avLst/>
          </a:prstGeom>
          <a:noFill/>
        </p:spPr>
        <p:txBody>
          <a:bodyPr wrap="square" rtlCol="0">
            <a:spAutoFit/>
          </a:bodyPr>
          <a:lstStyle/>
          <a:p>
            <a:pPr algn="ctr"/>
            <a:r>
              <a:rPr lang="fr-FR" sz="1400" dirty="0">
                <a:solidFill>
                  <a:srgbClr val="FF0000"/>
                </a:solidFill>
              </a:rPr>
              <a:t>Important : distinguer les notions de bulletins de paie et lignes de paie utilisées par </a:t>
            </a:r>
            <a:r>
              <a:rPr lang="fr-FR" sz="1400" dirty="0" err="1">
                <a:solidFill>
                  <a:srgbClr val="FF0000"/>
                </a:solidFill>
              </a:rPr>
              <a:t>Xémélios</a:t>
            </a:r>
            <a:r>
              <a:rPr lang="fr-FR" sz="1400" dirty="0">
                <a:solidFill>
                  <a:srgbClr val="FF0000"/>
                </a:solidFill>
              </a:rPr>
              <a:t> et </a:t>
            </a:r>
            <a:r>
              <a:rPr lang="fr-FR" sz="1400" dirty="0" err="1">
                <a:solidFill>
                  <a:srgbClr val="FF0000"/>
                </a:solidFill>
              </a:rPr>
              <a:t>Altaïr</a:t>
            </a:r>
            <a:endParaRPr lang="fr-FR" sz="1400" dirty="0">
              <a:solidFill>
                <a:srgbClr val="FF0000"/>
              </a:solidFill>
            </a:endParaRPr>
          </a:p>
        </p:txBody>
      </p:sp>
      <p:pic>
        <p:nvPicPr>
          <p:cNvPr id="1028"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211960" y="4194945"/>
            <a:ext cx="5720415" cy="759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939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pPr>
              <a:defRPr/>
            </a:pPr>
            <a:r>
              <a:rPr lang="fr-FR" smtClean="0"/>
              <a:t>Méthodologie et pratique du contrôle de la gestion RH et des rémunérations du personnel des collectivités territoriales</a:t>
            </a:r>
            <a:endParaRPr lang="fr-FR" dirty="0"/>
          </a:p>
        </p:txBody>
      </p:sp>
      <p:sp>
        <p:nvSpPr>
          <p:cNvPr id="6" name="Espace réservé du numéro de diapositive 5"/>
          <p:cNvSpPr>
            <a:spLocks noGrp="1"/>
          </p:cNvSpPr>
          <p:nvPr>
            <p:ph type="sldNum" sz="quarter" idx="12"/>
          </p:nvPr>
        </p:nvSpPr>
        <p:spPr/>
        <p:txBody>
          <a:bodyPr/>
          <a:lstStyle/>
          <a:p>
            <a:pPr>
              <a:defRPr/>
            </a:pPr>
            <a:fld id="{5113ABB2-4C61-4D4B-A827-0EBF0EF70D7C}" type="slidenum">
              <a:rPr lang="fr-FR" smtClean="0"/>
              <a:pPr>
                <a:defRPr/>
              </a:pPr>
              <a:t>13</a:t>
            </a:fld>
            <a:endParaRPr lang="fr-FR" dirty="0"/>
          </a:p>
        </p:txBody>
      </p:sp>
      <p:sp>
        <p:nvSpPr>
          <p:cNvPr id="7" name="Rectangle 2"/>
          <p:cNvSpPr>
            <a:spLocks noGrp="1" noChangeArrowheads="1"/>
          </p:cNvSpPr>
          <p:nvPr>
            <p:ph type="title"/>
          </p:nvPr>
        </p:nvSpPr>
        <p:spPr>
          <a:xfrm>
            <a:off x="359532" y="980728"/>
            <a:ext cx="8388932" cy="5364596"/>
          </a:xfrm>
          <a:solidFill>
            <a:schemeClr val="accent1">
              <a:lumMod val="20000"/>
              <a:lumOff val="80000"/>
            </a:schemeClr>
          </a:solidFill>
          <a:ln>
            <a:solidFill>
              <a:schemeClr val="accent1"/>
            </a:solidFill>
          </a:ln>
        </p:spPr>
        <p:txBody>
          <a:bodyPr anchor="ctr">
            <a:noAutofit/>
          </a:bodyPr>
          <a:lstStyle/>
          <a:p>
            <a:pPr marL="361950" algn="ctr"/>
            <a:r>
              <a:rPr lang="fr-FR" b="1" dirty="0" smtClean="0"/>
              <a:t/>
            </a:r>
            <a:br>
              <a:rPr lang="fr-FR" b="1" dirty="0" smtClean="0"/>
            </a:br>
            <a:r>
              <a:rPr lang="fr-FR" b="1" dirty="0" smtClean="0"/>
              <a:t/>
            </a:r>
            <a:br>
              <a:rPr lang="fr-FR" b="1" dirty="0" smtClean="0"/>
            </a:br>
            <a:r>
              <a:rPr lang="fr-FR" dirty="0"/>
              <a:t>utilisation de </a:t>
            </a:r>
            <a:r>
              <a:rPr lang="fr-FR" dirty="0" err="1"/>
              <a:t>xémélios</a:t>
            </a:r>
            <a:r>
              <a:rPr lang="fr-FR" dirty="0"/>
              <a:t> pour le </a:t>
            </a:r>
            <a:r>
              <a:rPr lang="fr-FR" dirty="0" smtClean="0"/>
              <a:t/>
            </a:r>
            <a:br>
              <a:rPr lang="fr-FR" dirty="0" smtClean="0"/>
            </a:br>
            <a:r>
              <a:rPr lang="fr-FR" dirty="0" smtClean="0"/>
              <a:t>contrôle </a:t>
            </a:r>
            <a:r>
              <a:rPr lang="fr-FR" dirty="0"/>
              <a:t>de la paie </a:t>
            </a:r>
            <a:r>
              <a:rPr lang="fr-FR" b="1" dirty="0"/>
              <a:t/>
            </a:r>
            <a:br>
              <a:rPr lang="fr-FR" b="1" dirty="0"/>
            </a:br>
            <a:r>
              <a:rPr lang="fr-FR" b="1" dirty="0"/>
              <a:t> </a:t>
            </a: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2841780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u contenu 4"/>
          <p:cNvSpPr>
            <a:spLocks noGrp="1"/>
          </p:cNvSpPr>
          <p:nvPr>
            <p:ph idx="1"/>
          </p:nvPr>
        </p:nvSpPr>
        <p:spPr>
          <a:xfrm>
            <a:off x="288032" y="2060848"/>
            <a:ext cx="8532440" cy="3744416"/>
          </a:xfrm>
        </p:spPr>
        <p:txBody>
          <a:bodyPr/>
          <a:lstStyle/>
          <a:p>
            <a:pPr marL="0" lvl="1" indent="0">
              <a:buNone/>
            </a:pPr>
            <a:r>
              <a:rPr lang="fr-FR" sz="2000" dirty="0" smtClean="0">
                <a:solidFill>
                  <a:prstClr val="black"/>
                </a:solidFill>
                <a:latin typeface="Times New Roman" pitchFamily="18" charset="0"/>
                <a:cs typeface="Times New Roman" pitchFamily="18" charset="0"/>
              </a:rPr>
              <a:t>1-</a:t>
            </a:r>
            <a:r>
              <a:rPr lang="fr-FR" sz="1800" dirty="0" smtClean="0">
                <a:latin typeface="Times New Roman" pitchFamily="18" charset="0"/>
                <a:cs typeface="Times New Roman" pitchFamily="18" charset="0"/>
              </a:rPr>
              <a:t>Récupérer les CD-ROMS des fichiers de paie </a:t>
            </a:r>
          </a:p>
          <a:p>
            <a:pPr lvl="1">
              <a:buFontTx/>
              <a:buChar char="-"/>
            </a:pPr>
            <a:r>
              <a:rPr lang="fr-FR" sz="1800" dirty="0" smtClean="0">
                <a:latin typeface="Times New Roman" pitchFamily="18" charset="0"/>
                <a:cs typeface="Times New Roman" pitchFamily="18" charset="0"/>
              </a:rPr>
              <a:t>Soit dans les pièces générales de l’inventaire des liasses selon la procédure dématérialisée sur l’outil ARIANE de la CRTC</a:t>
            </a:r>
            <a:endParaRPr lang="fr-FR" sz="1800" dirty="0">
              <a:latin typeface="Times New Roman" pitchFamily="18" charset="0"/>
              <a:cs typeface="Times New Roman" pitchFamily="18" charset="0"/>
            </a:endParaRPr>
          </a:p>
          <a:p>
            <a:pPr lvl="1">
              <a:buFontTx/>
              <a:buChar char="-"/>
            </a:pPr>
            <a:r>
              <a:rPr lang="fr-FR" sz="1800" dirty="0">
                <a:latin typeface="Times New Roman" pitchFamily="18" charset="0"/>
                <a:cs typeface="Times New Roman" pitchFamily="18" charset="0"/>
              </a:rPr>
              <a:t>Soit auprès du comptable ou de l’ordonnateur (fichiers ,</a:t>
            </a:r>
            <a:r>
              <a:rPr lang="fr-FR" sz="1800" dirty="0" err="1">
                <a:latin typeface="Times New Roman" pitchFamily="18" charset="0"/>
                <a:cs typeface="Times New Roman" pitchFamily="18" charset="0"/>
              </a:rPr>
              <a:t>xhl</a:t>
            </a:r>
            <a:r>
              <a:rPr lang="fr-FR" sz="1800" dirty="0">
                <a:latin typeface="Times New Roman" pitchFamily="18" charset="0"/>
                <a:cs typeface="Times New Roman" pitchFamily="18" charset="0"/>
              </a:rPr>
              <a:t> ou ,</a:t>
            </a:r>
            <a:r>
              <a:rPr lang="fr-FR" sz="1800" dirty="0" err="1">
                <a:latin typeface="Times New Roman" pitchFamily="18" charset="0"/>
                <a:cs typeface="Times New Roman" pitchFamily="18" charset="0"/>
              </a:rPr>
              <a:t>hml</a:t>
            </a:r>
            <a:r>
              <a:rPr lang="fr-FR" sz="1800" dirty="0" smtClean="0">
                <a:latin typeface="Times New Roman" pitchFamily="18" charset="0"/>
                <a:cs typeface="Times New Roman" pitchFamily="18" charset="0"/>
              </a:rPr>
              <a:t>)</a:t>
            </a:r>
          </a:p>
          <a:p>
            <a:pPr lvl="1">
              <a:buFontTx/>
              <a:buChar char="-"/>
            </a:pPr>
            <a:endParaRPr lang="fr-FR" sz="1800" dirty="0">
              <a:latin typeface="Times New Roman" pitchFamily="18" charset="0"/>
              <a:cs typeface="Times New Roman" pitchFamily="18" charset="0"/>
            </a:endParaRPr>
          </a:p>
          <a:p>
            <a:pPr marL="0" indent="0" algn="just"/>
            <a:r>
              <a:rPr lang="fr-FR" sz="1800" b="0" dirty="0" smtClean="0">
                <a:solidFill>
                  <a:prstClr val="black"/>
                </a:solidFill>
                <a:latin typeface="Times New Roman" pitchFamily="18" charset="0"/>
                <a:ea typeface="Times New Roman"/>
                <a:cs typeface="Times New Roman" pitchFamily="18" charset="0"/>
              </a:rPr>
              <a:t>2-Importer les </a:t>
            </a:r>
            <a:r>
              <a:rPr lang="fr-FR" sz="1800" b="0" dirty="0">
                <a:solidFill>
                  <a:prstClr val="black"/>
                </a:solidFill>
                <a:latin typeface="Times New Roman" pitchFamily="18" charset="0"/>
                <a:ea typeface="Times New Roman"/>
                <a:cs typeface="Times New Roman" pitchFamily="18" charset="0"/>
              </a:rPr>
              <a:t>données </a:t>
            </a:r>
            <a:r>
              <a:rPr lang="fr-FR" sz="1800" b="0" dirty="0" smtClean="0">
                <a:solidFill>
                  <a:prstClr val="black"/>
                </a:solidFill>
                <a:latin typeface="Times New Roman" pitchFamily="18" charset="0"/>
                <a:ea typeface="Times New Roman"/>
                <a:cs typeface="Times New Roman" pitchFamily="18" charset="0"/>
              </a:rPr>
              <a:t>de paye au format ,</a:t>
            </a:r>
            <a:r>
              <a:rPr lang="fr-FR" sz="1800" b="0" dirty="0" err="1" smtClean="0">
                <a:solidFill>
                  <a:prstClr val="black"/>
                </a:solidFill>
                <a:latin typeface="Times New Roman" pitchFamily="18" charset="0"/>
                <a:ea typeface="Times New Roman"/>
                <a:cs typeface="Times New Roman" pitchFamily="18" charset="0"/>
              </a:rPr>
              <a:t>xhl</a:t>
            </a:r>
            <a:r>
              <a:rPr lang="fr-FR" sz="1800" b="0" dirty="0" smtClean="0">
                <a:solidFill>
                  <a:prstClr val="black"/>
                </a:solidFill>
                <a:latin typeface="Times New Roman" pitchFamily="18" charset="0"/>
                <a:ea typeface="Times New Roman"/>
                <a:cs typeface="Times New Roman" pitchFamily="18" charset="0"/>
              </a:rPr>
              <a:t> ou ,</a:t>
            </a:r>
            <a:r>
              <a:rPr lang="fr-FR" sz="1800" b="0" dirty="0" err="1" smtClean="0">
                <a:solidFill>
                  <a:prstClr val="black"/>
                </a:solidFill>
                <a:latin typeface="Times New Roman" pitchFamily="18" charset="0"/>
                <a:ea typeface="Times New Roman"/>
                <a:cs typeface="Times New Roman" pitchFamily="18" charset="0"/>
              </a:rPr>
              <a:t>hml</a:t>
            </a:r>
            <a:endParaRPr lang="fr-FR" sz="1800" b="0" dirty="0">
              <a:solidFill>
                <a:prstClr val="black"/>
              </a:solidFill>
              <a:latin typeface="Times New Roman" pitchFamily="18" charset="0"/>
              <a:ea typeface="Times New Roman"/>
              <a:cs typeface="Times New Roman" pitchFamily="18" charset="0"/>
            </a:endParaRPr>
          </a:p>
          <a:p>
            <a:pPr algn="just">
              <a:spcAft>
                <a:spcPts val="0"/>
              </a:spcAft>
              <a:buFont typeface="Arial" panose="020B0604020202020204" pitchFamily="34" charset="0"/>
              <a:buChar char="•"/>
            </a:pPr>
            <a:r>
              <a:rPr lang="fr-FR" sz="1800" b="0" dirty="0" err="1" smtClean="0">
                <a:solidFill>
                  <a:prstClr val="black"/>
                </a:solidFill>
                <a:latin typeface="Times New Roman" pitchFamily="18" charset="0"/>
                <a:ea typeface="Times New Roman"/>
                <a:cs typeface="Times New Roman" pitchFamily="18" charset="0"/>
              </a:rPr>
              <a:t>Xémélios</a:t>
            </a:r>
            <a:r>
              <a:rPr lang="fr-FR" sz="1800" b="0" dirty="0" smtClean="0">
                <a:solidFill>
                  <a:prstClr val="black"/>
                </a:solidFill>
                <a:latin typeface="Times New Roman" pitchFamily="18" charset="0"/>
                <a:ea typeface="Times New Roman"/>
                <a:cs typeface="Times New Roman" pitchFamily="18" charset="0"/>
              </a:rPr>
              <a:t> paie est installé sur chaque ordinateur (en local), ouvrir </a:t>
            </a:r>
            <a:r>
              <a:rPr lang="fr-FR" sz="1800" b="0" dirty="0" err="1" smtClean="0">
                <a:solidFill>
                  <a:prstClr val="black"/>
                </a:solidFill>
                <a:latin typeface="Times New Roman" pitchFamily="18" charset="0"/>
                <a:ea typeface="Times New Roman"/>
                <a:cs typeface="Times New Roman" pitchFamily="18" charset="0"/>
              </a:rPr>
              <a:t>Xémélios</a:t>
            </a:r>
            <a:r>
              <a:rPr lang="fr-FR" sz="1800" b="0" dirty="0" smtClean="0">
                <a:solidFill>
                  <a:prstClr val="black"/>
                </a:solidFill>
                <a:latin typeface="Times New Roman" pitchFamily="18" charset="0"/>
                <a:ea typeface="Times New Roman"/>
                <a:cs typeface="Times New Roman" pitchFamily="18" charset="0"/>
              </a:rPr>
              <a:t> </a:t>
            </a:r>
          </a:p>
          <a:p>
            <a:pPr algn="just">
              <a:spcAft>
                <a:spcPts val="0"/>
              </a:spcAft>
              <a:buFont typeface="Arial" panose="020B0604020202020204" pitchFamily="34" charset="0"/>
              <a:buChar char="•"/>
            </a:pPr>
            <a:r>
              <a:rPr lang="fr-FR" sz="1800" b="0" dirty="0" smtClean="0">
                <a:solidFill>
                  <a:prstClr val="black"/>
                </a:solidFill>
                <a:latin typeface="Times New Roman" pitchFamily="18" charset="0"/>
                <a:ea typeface="Times New Roman"/>
                <a:cs typeface="Times New Roman" pitchFamily="18" charset="0"/>
              </a:rPr>
              <a:t>Cliquer </a:t>
            </a:r>
            <a:r>
              <a:rPr lang="fr-FR" sz="1800" b="0" dirty="0">
                <a:solidFill>
                  <a:prstClr val="black"/>
                </a:solidFill>
                <a:latin typeface="Times New Roman" pitchFamily="18" charset="0"/>
                <a:ea typeface="Times New Roman"/>
                <a:cs typeface="Times New Roman" pitchFamily="18" charset="0"/>
              </a:rPr>
              <a:t>sur la commande « Fichier/Importer/Paye </a:t>
            </a:r>
            <a:r>
              <a:rPr lang="fr-FR" sz="1800" b="0" dirty="0" smtClean="0">
                <a:solidFill>
                  <a:prstClr val="black"/>
                </a:solidFill>
                <a:latin typeface="Times New Roman" pitchFamily="18" charset="0"/>
                <a:ea typeface="Times New Roman"/>
                <a:cs typeface="Times New Roman" pitchFamily="18" charset="0"/>
              </a:rPr>
              <a:t>»</a:t>
            </a:r>
          </a:p>
          <a:p>
            <a:pPr algn="just">
              <a:spcAft>
                <a:spcPts val="0"/>
              </a:spcAft>
              <a:buFont typeface="Arial" panose="020B0604020202020204" pitchFamily="34" charset="0"/>
              <a:buChar char="•"/>
            </a:pPr>
            <a:r>
              <a:rPr lang="fr-FR" sz="1800" b="0" dirty="0" smtClean="0">
                <a:solidFill>
                  <a:prstClr val="black"/>
                </a:solidFill>
                <a:latin typeface="Times New Roman" pitchFamily="18" charset="0"/>
                <a:ea typeface="Times New Roman"/>
                <a:cs typeface="Times New Roman" pitchFamily="18" charset="0"/>
              </a:rPr>
              <a:t>Sélectionner tous les fichiers et valider par ouvrir</a:t>
            </a:r>
          </a:p>
          <a:p>
            <a:pPr algn="just">
              <a:spcAft>
                <a:spcPts val="0"/>
              </a:spcAft>
              <a:buFont typeface="Arial" panose="020B0604020202020204" pitchFamily="34" charset="0"/>
              <a:buChar char="•"/>
            </a:pPr>
            <a:r>
              <a:rPr lang="fr-FR" sz="1800" b="0" dirty="0" smtClean="0">
                <a:solidFill>
                  <a:prstClr val="black"/>
                </a:solidFill>
                <a:latin typeface="Times New Roman" pitchFamily="18" charset="0"/>
                <a:ea typeface="Times New Roman"/>
                <a:cs typeface="Times New Roman" pitchFamily="18" charset="0"/>
              </a:rPr>
              <a:t>Les fichiers de paie se chargent sur </a:t>
            </a:r>
            <a:r>
              <a:rPr lang="fr-FR" sz="1800" b="0" dirty="0" err="1" smtClean="0">
                <a:solidFill>
                  <a:prstClr val="black"/>
                </a:solidFill>
                <a:latin typeface="Times New Roman" pitchFamily="18" charset="0"/>
                <a:ea typeface="Times New Roman"/>
                <a:cs typeface="Times New Roman" pitchFamily="18" charset="0"/>
              </a:rPr>
              <a:t>Xémélios</a:t>
            </a:r>
            <a:endParaRPr lang="fr-FR" sz="1800" b="0" dirty="0" smtClean="0">
              <a:solidFill>
                <a:prstClr val="black"/>
              </a:solidFill>
              <a:latin typeface="Times New Roman" pitchFamily="18" charset="0"/>
              <a:ea typeface="Times New Roman"/>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14</a:t>
            </a:fld>
            <a:endParaRPr lang="fr-FR" sz="800">
              <a:solidFill>
                <a:schemeClr val="bg1"/>
              </a:solidFill>
            </a:endParaRPr>
          </a:p>
        </p:txBody>
      </p:sp>
      <p:sp>
        <p:nvSpPr>
          <p:cNvPr id="7"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9" name="Rectangle 2"/>
          <p:cNvSpPr txBox="1">
            <a:spLocks noChangeArrowheads="1"/>
          </p:cNvSpPr>
          <p:nvPr/>
        </p:nvSpPr>
        <p:spPr bwMode="gray">
          <a:xfrm>
            <a:off x="171484" y="999658"/>
            <a:ext cx="8648988" cy="593137"/>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RECUPERER et importer les fichiers DE paie</a:t>
            </a: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29000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u contenu 4"/>
          <p:cNvSpPr>
            <a:spLocks noGrp="1"/>
          </p:cNvSpPr>
          <p:nvPr>
            <p:ph idx="1"/>
          </p:nvPr>
        </p:nvSpPr>
        <p:spPr>
          <a:xfrm>
            <a:off x="177681" y="1341368"/>
            <a:ext cx="8856984" cy="4500500"/>
          </a:xfrm>
        </p:spPr>
        <p:txBody>
          <a:bodyPr/>
          <a:lstStyle/>
          <a:p>
            <a:pPr marL="0" lvl="1" indent="0" algn="just">
              <a:buFont typeface="Arial" charset="0"/>
              <a:buNone/>
            </a:pPr>
            <a:r>
              <a:rPr lang="fr-FR" sz="1800" b="1" dirty="0" smtClean="0">
                <a:solidFill>
                  <a:schemeClr val="accent1"/>
                </a:solidFill>
                <a:latin typeface="Times New Roman" charset="0"/>
              </a:rPr>
              <a:t> Contenu de la paie dématérialisée</a:t>
            </a:r>
          </a:p>
          <a:p>
            <a:pPr marL="0" lvl="0" indent="0">
              <a:buNone/>
            </a:pPr>
            <a:r>
              <a:rPr lang="fr-FR" sz="1800" b="0" dirty="0" smtClean="0">
                <a:solidFill>
                  <a:srgbClr val="FF0000"/>
                </a:solidFill>
              </a:rPr>
              <a:t>Voir décret n+2016-33 du 20 janvier 2016 qui fixe la liste des pièces </a:t>
            </a:r>
            <a:r>
              <a:rPr lang="fr-FR" sz="1800" b="0" dirty="0" err="1" smtClean="0">
                <a:solidFill>
                  <a:srgbClr val="FF0000"/>
                </a:solidFill>
              </a:rPr>
              <a:t>justifictives</a:t>
            </a:r>
            <a:r>
              <a:rPr lang="fr-FR" sz="1800" b="0" dirty="0" smtClean="0">
                <a:solidFill>
                  <a:srgbClr val="FF0000"/>
                </a:solidFill>
              </a:rPr>
              <a:t> des dépenses des collectivités territoriales</a:t>
            </a:r>
          </a:p>
          <a:p>
            <a:pPr marL="0" lvl="0" indent="0">
              <a:buNone/>
            </a:pPr>
            <a:r>
              <a:rPr lang="fr-FR" sz="1800" b="0" dirty="0" smtClean="0">
                <a:solidFill>
                  <a:srgbClr val="FF0000"/>
                </a:solidFill>
              </a:rPr>
              <a:t>Prévu </a:t>
            </a:r>
            <a:r>
              <a:rPr lang="fr-FR" sz="1800" b="0" dirty="0">
                <a:solidFill>
                  <a:srgbClr val="FF0000"/>
                </a:solidFill>
              </a:rPr>
              <a:t>par </a:t>
            </a:r>
            <a:r>
              <a:rPr lang="fr-FR" sz="1800" b="0" dirty="0">
                <a:solidFill>
                  <a:srgbClr val="FF0000"/>
                </a:solidFill>
                <a:hlinkClick r:id="rId3"/>
              </a:rPr>
              <a:t>décret n°2007-450 du 25 mars </a:t>
            </a:r>
            <a:r>
              <a:rPr lang="fr-FR" sz="1800" b="0" dirty="0" smtClean="0">
                <a:solidFill>
                  <a:srgbClr val="FF0000"/>
                </a:solidFill>
                <a:hlinkClick r:id="rId3"/>
              </a:rPr>
              <a:t>2007</a:t>
            </a:r>
            <a:r>
              <a:rPr lang="fr-FR" sz="1800" b="0" dirty="0" smtClean="0">
                <a:solidFill>
                  <a:srgbClr val="FF0000"/>
                </a:solidFill>
              </a:rPr>
              <a:t> dit </a:t>
            </a:r>
            <a:r>
              <a:rPr lang="fr-FR" sz="1800" b="0" dirty="0">
                <a:solidFill>
                  <a:srgbClr val="FF0000"/>
                </a:solidFill>
              </a:rPr>
              <a:t>« </a:t>
            </a:r>
            <a:r>
              <a:rPr lang="fr-FR" sz="1800" b="0" dirty="0" smtClean="0">
                <a:solidFill>
                  <a:srgbClr val="FF0000"/>
                </a:solidFill>
              </a:rPr>
              <a:t>décret des pièces </a:t>
            </a:r>
            <a:r>
              <a:rPr lang="fr-FR" sz="1800" b="0" dirty="0">
                <a:solidFill>
                  <a:srgbClr val="FF0000"/>
                </a:solidFill>
              </a:rPr>
              <a:t>justificatives » </a:t>
            </a:r>
            <a:r>
              <a:rPr lang="fr-FR" sz="1800" b="0" dirty="0" smtClean="0">
                <a:solidFill>
                  <a:srgbClr val="FF0000"/>
                </a:solidFill>
              </a:rPr>
              <a:t>» (</a:t>
            </a:r>
            <a:r>
              <a:rPr lang="fr-FR" sz="1800" b="0" dirty="0">
                <a:solidFill>
                  <a:srgbClr val="FF0000"/>
                </a:solidFill>
              </a:rPr>
              <a:t>codifié à l’article </a:t>
            </a:r>
            <a:r>
              <a:rPr lang="fr-FR" sz="1800" b="0" dirty="0" smtClean="0">
                <a:solidFill>
                  <a:srgbClr val="FF0000"/>
                </a:solidFill>
              </a:rPr>
              <a:t>D. </a:t>
            </a:r>
            <a:r>
              <a:rPr lang="fr-FR" sz="1800" b="0" dirty="0">
                <a:solidFill>
                  <a:srgbClr val="FF0000"/>
                </a:solidFill>
              </a:rPr>
              <a:t>1617-19 du CGCT) qui </a:t>
            </a:r>
            <a:r>
              <a:rPr lang="fr-FR" sz="1800" b="0" dirty="0" smtClean="0">
                <a:solidFill>
                  <a:srgbClr val="FF0000"/>
                </a:solidFill>
              </a:rPr>
              <a:t>exige </a:t>
            </a:r>
            <a:r>
              <a:rPr lang="fr-FR" sz="1800" b="0" dirty="0">
                <a:solidFill>
                  <a:srgbClr val="FF0000"/>
                </a:solidFill>
              </a:rPr>
              <a:t>avant tout paiement la production :</a:t>
            </a:r>
          </a:p>
          <a:p>
            <a:pPr marL="285750" lvl="0" indent="-285750">
              <a:buFont typeface="Wingdings" panose="05000000000000000000" pitchFamily="2" charset="2"/>
              <a:buChar char="Ø"/>
            </a:pPr>
            <a:r>
              <a:rPr lang="fr-FR" sz="1800" b="0" dirty="0" smtClean="0">
                <a:solidFill>
                  <a:schemeClr val="accent1"/>
                </a:solidFill>
                <a:latin typeface="Times New Roman" charset="0"/>
              </a:rPr>
              <a:t>. D’un </a:t>
            </a:r>
            <a:r>
              <a:rPr lang="fr-FR" sz="1800" b="0" dirty="0">
                <a:solidFill>
                  <a:schemeClr val="accent1"/>
                </a:solidFill>
                <a:latin typeface="Times New Roman" charset="0"/>
              </a:rPr>
              <a:t>état nominatif décompté individuel ou collectif énonçant certaines mentions pour chaque agent : il s’agit du bulletin de salaire</a:t>
            </a:r>
          </a:p>
          <a:p>
            <a:pPr marL="285750" lvl="0" indent="-285750">
              <a:buFont typeface="Arial" panose="020B0604020202020204" pitchFamily="34" charset="0"/>
              <a:buChar char="•"/>
            </a:pPr>
            <a:r>
              <a:rPr lang="fr-FR" sz="1800" b="0" dirty="0" smtClean="0"/>
              <a:t>le </a:t>
            </a:r>
            <a:r>
              <a:rPr lang="fr-FR" sz="1800" b="0" dirty="0"/>
              <a:t>grade, l’échelon, l’indice, l’indication du temps de travail, le taux horaire ;</a:t>
            </a:r>
          </a:p>
          <a:p>
            <a:pPr marL="285750" lvl="0" indent="-285750">
              <a:buFont typeface="Arial" panose="020B0604020202020204" pitchFamily="34" charset="0"/>
              <a:buChar char="•"/>
            </a:pPr>
            <a:r>
              <a:rPr lang="fr-FR" sz="1800" b="0" dirty="0" smtClean="0"/>
              <a:t>la </a:t>
            </a:r>
            <a:r>
              <a:rPr lang="fr-FR" sz="1800" b="0" dirty="0"/>
              <a:t>période ouvrant droit à rémunération et le nombre d’heures effectives ;</a:t>
            </a:r>
          </a:p>
          <a:p>
            <a:pPr marL="285750" lvl="0" indent="-285750">
              <a:buFont typeface="Arial" panose="020B0604020202020204" pitchFamily="34" charset="0"/>
              <a:buChar char="•"/>
            </a:pPr>
            <a:r>
              <a:rPr lang="fr-FR" sz="1800" b="0" dirty="0" smtClean="0"/>
              <a:t>le </a:t>
            </a:r>
            <a:r>
              <a:rPr lang="fr-FR" sz="1800" b="0" dirty="0"/>
              <a:t>traitement brut mensuel ;</a:t>
            </a:r>
          </a:p>
          <a:p>
            <a:pPr marL="285750" lvl="0" indent="-285750">
              <a:buFont typeface="Arial" panose="020B0604020202020204" pitchFamily="34" charset="0"/>
              <a:buChar char="•"/>
            </a:pPr>
            <a:r>
              <a:rPr lang="fr-FR" sz="1800" b="0" dirty="0" smtClean="0"/>
              <a:t>l’indemnité </a:t>
            </a:r>
            <a:r>
              <a:rPr lang="fr-FR" sz="1800" b="0" dirty="0"/>
              <a:t>de résidence ;</a:t>
            </a:r>
          </a:p>
          <a:p>
            <a:pPr marL="285750" lvl="0" indent="-285750">
              <a:buFont typeface="Arial" panose="020B0604020202020204" pitchFamily="34" charset="0"/>
              <a:buChar char="•"/>
            </a:pPr>
            <a:r>
              <a:rPr lang="fr-FR" sz="1800" b="0" dirty="0" smtClean="0"/>
              <a:t>le </a:t>
            </a:r>
            <a:r>
              <a:rPr lang="fr-FR" sz="1800" b="0" dirty="0"/>
              <a:t>supplément familial de traitement ;</a:t>
            </a:r>
          </a:p>
          <a:p>
            <a:pPr marL="285750" lvl="0" indent="-285750">
              <a:buFont typeface="Arial" panose="020B0604020202020204" pitchFamily="34" charset="0"/>
              <a:buChar char="•"/>
            </a:pPr>
            <a:r>
              <a:rPr lang="fr-FR" sz="1800" b="0" dirty="0" smtClean="0"/>
              <a:t>la </a:t>
            </a:r>
            <a:r>
              <a:rPr lang="fr-FR" sz="1800" b="0" dirty="0"/>
              <a:t>NBI ;</a:t>
            </a:r>
          </a:p>
          <a:p>
            <a:pPr marL="285750" lvl="0" indent="-285750">
              <a:buFont typeface="Arial" panose="020B0604020202020204" pitchFamily="34" charset="0"/>
              <a:buChar char="•"/>
            </a:pPr>
            <a:r>
              <a:rPr lang="fr-FR" sz="1800" b="0" dirty="0" smtClean="0"/>
              <a:t>chaque </a:t>
            </a:r>
            <a:r>
              <a:rPr lang="fr-FR" sz="1800" b="0" dirty="0"/>
              <a:t>prime ou indemnité de manière individualisée ;</a:t>
            </a:r>
          </a:p>
          <a:p>
            <a:pPr marL="285750" lvl="0" indent="-285750">
              <a:buFont typeface="Arial" panose="020B0604020202020204" pitchFamily="34" charset="0"/>
              <a:buChar char="•"/>
            </a:pPr>
            <a:r>
              <a:rPr lang="fr-FR" sz="1800" b="0" dirty="0" smtClean="0"/>
              <a:t>les </a:t>
            </a:r>
            <a:r>
              <a:rPr lang="fr-FR" sz="1800" b="0" dirty="0"/>
              <a:t>heures supplémentaires ;</a:t>
            </a:r>
          </a:p>
          <a:p>
            <a:pPr marL="285750" lvl="0" indent="-285750">
              <a:buFont typeface="Arial" panose="020B0604020202020204" pitchFamily="34" charset="0"/>
              <a:buChar char="•"/>
            </a:pPr>
            <a:r>
              <a:rPr lang="fr-FR" sz="1800" b="0" dirty="0" smtClean="0"/>
              <a:t>les </a:t>
            </a:r>
            <a:r>
              <a:rPr lang="fr-FR" sz="1800" b="0" dirty="0"/>
              <a:t>indemnités d’astreintes ou de permanences ;</a:t>
            </a:r>
          </a:p>
          <a:p>
            <a:pPr marL="0" lvl="0" indent="0">
              <a:buNone/>
            </a:pPr>
            <a:endParaRPr lang="fr-FR" b="0" dirty="0"/>
          </a:p>
          <a:p>
            <a:pPr lvl="1"/>
            <a:endParaRPr lang="fr-FR" dirty="0">
              <a:cs typeface="ヒラギノ角ゴ Pro W3"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15</a:t>
            </a:fld>
            <a:endParaRPr lang="fr-FR" sz="800">
              <a:solidFill>
                <a:schemeClr val="bg1"/>
              </a:solidFill>
            </a:endParaRPr>
          </a:p>
        </p:txBody>
      </p:sp>
      <p:sp>
        <p:nvSpPr>
          <p:cNvPr id="7"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8" name="Rectangle 2"/>
          <p:cNvSpPr txBox="1">
            <a:spLocks noChangeArrowheads="1"/>
          </p:cNvSpPr>
          <p:nvPr/>
        </p:nvSpPr>
        <p:spPr bwMode="gray">
          <a:xfrm>
            <a:off x="213939" y="375190"/>
            <a:ext cx="8784468" cy="60553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t>Données </a:t>
            </a:r>
            <a:r>
              <a:rPr lang="fr-FR" dirty="0"/>
              <a:t>produites par </a:t>
            </a:r>
            <a:r>
              <a:rPr lang="fr-FR" dirty="0" err="1"/>
              <a:t>xemelios</a:t>
            </a:r>
            <a:endParaRPr lang="fr-FR" dirty="0"/>
          </a:p>
        </p:txBody>
      </p:sp>
      <p:sp>
        <p:nvSpPr>
          <p:cNvPr id="2" name="Espace réservé de la date 1"/>
          <p:cNvSpPr>
            <a:spLocks noGrp="1"/>
          </p:cNvSpPr>
          <p:nvPr>
            <p:ph type="dt" sz="half" idx="10"/>
          </p:nvPr>
        </p:nvSpPr>
        <p:spPr/>
        <p:txBody>
          <a:bodyPr/>
          <a:lstStyle/>
          <a:p>
            <a:r>
              <a:rPr lang="fr-FR" smtClean="0"/>
              <a:t>14/10/2016</a:t>
            </a:r>
            <a:endParaRPr lang="fr-FR" dirty="0"/>
          </a:p>
        </p:txBody>
      </p:sp>
    </p:spTree>
    <p:extLst>
      <p:ext uri="{BB962C8B-B14F-4D97-AF65-F5344CB8AC3E}">
        <p14:creationId xmlns:p14="http://schemas.microsoft.com/office/powerpoint/2010/main" val="2497255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07504" y="908720"/>
            <a:ext cx="9396536" cy="288032"/>
          </a:xfrm>
        </p:spPr>
        <p:txBody>
          <a:bodyPr/>
          <a:lstStyle/>
          <a:p>
            <a:pPr marL="285750" lvl="1" indent="-285750" fontAlgn="auto">
              <a:spcAft>
                <a:spcPts val="0"/>
              </a:spcAft>
              <a:buFont typeface="Wingdings" panose="05000000000000000000" pitchFamily="2" charset="2"/>
              <a:buChar char="Ø"/>
              <a:defRPr/>
            </a:pPr>
            <a:r>
              <a:rPr lang="fr-FR" sz="1800" dirty="0" smtClean="0"/>
              <a:t>un </a:t>
            </a:r>
            <a:r>
              <a:rPr lang="fr-FR" sz="1800" dirty="0"/>
              <a:t>état nominatif décompté individuel ou collectif énonçant certaines mentions pour chaque agent : il s’agit du bulletin de </a:t>
            </a:r>
            <a:r>
              <a:rPr lang="fr-FR" sz="1800" dirty="0" smtClean="0"/>
              <a:t>salaire (suite)</a:t>
            </a:r>
            <a:r>
              <a:rPr lang="fr-FR" sz="1600" dirty="0" smtClean="0"/>
              <a:t/>
            </a:r>
            <a:br>
              <a:rPr lang="fr-FR" sz="1600" dirty="0" smtClean="0"/>
            </a:br>
            <a:r>
              <a:rPr lang="fr-FR" sz="1600" dirty="0"/>
              <a:t/>
            </a:r>
            <a:br>
              <a:rPr lang="fr-FR" sz="1600" dirty="0"/>
            </a:br>
            <a:r>
              <a:rPr lang="fr-FR" sz="1600" dirty="0"/>
              <a:t/>
            </a:r>
            <a:br>
              <a:rPr lang="fr-FR" sz="1600" dirty="0"/>
            </a:br>
            <a:r>
              <a:rPr lang="fr-FR" sz="2000" b="1" dirty="0" smtClean="0"/>
              <a:t/>
            </a:r>
            <a:br>
              <a:rPr lang="fr-FR" sz="2000" b="1" dirty="0" smtClean="0"/>
            </a:br>
            <a:r>
              <a:rPr lang="fr-FR" sz="2000" b="1" dirty="0"/>
              <a:t/>
            </a:r>
            <a:br>
              <a:rPr lang="fr-FR" sz="2000" b="1" dirty="0"/>
            </a:br>
            <a:r>
              <a:rPr lang="fr-FR" sz="2000" b="1" dirty="0" smtClean="0"/>
              <a:t/>
            </a:r>
            <a:br>
              <a:rPr lang="fr-FR" sz="2000" b="1" dirty="0" smtClean="0"/>
            </a:br>
            <a:endParaRPr lang="fr-FR" sz="2000" b="1" dirty="0"/>
          </a:p>
        </p:txBody>
      </p:sp>
      <p:sp>
        <p:nvSpPr>
          <p:cNvPr id="13314" name="Espace réservé du contenu 4"/>
          <p:cNvSpPr>
            <a:spLocks noGrp="1"/>
          </p:cNvSpPr>
          <p:nvPr>
            <p:ph idx="1"/>
          </p:nvPr>
        </p:nvSpPr>
        <p:spPr>
          <a:xfrm>
            <a:off x="72106" y="1340768"/>
            <a:ext cx="8280723" cy="4788571"/>
          </a:xfrm>
        </p:spPr>
        <p:txBody>
          <a:bodyPr/>
          <a:lstStyle/>
          <a:p>
            <a:pPr marL="285750" lvl="0" indent="-285750">
              <a:buFont typeface="Arial" panose="020B0604020202020204" pitchFamily="34" charset="0"/>
              <a:buChar char="•"/>
            </a:pPr>
            <a:r>
              <a:rPr lang="fr-FR" sz="1800" b="0" dirty="0" smtClean="0"/>
              <a:t>le </a:t>
            </a:r>
            <a:r>
              <a:rPr lang="fr-FR" sz="1800" b="0" dirty="0"/>
              <a:t>montant des rémunérations soumis aux </a:t>
            </a:r>
            <a:r>
              <a:rPr lang="fr-FR" sz="1800" b="0" dirty="0" smtClean="0"/>
              <a:t>précomptes </a:t>
            </a:r>
            <a:r>
              <a:rPr lang="fr-FR" sz="1800" b="0" dirty="0"/>
              <a:t>;</a:t>
            </a:r>
          </a:p>
          <a:p>
            <a:pPr marL="285750" lvl="0" indent="-285750">
              <a:buFont typeface="Arial" panose="020B0604020202020204" pitchFamily="34" charset="0"/>
              <a:buChar char="•"/>
            </a:pPr>
            <a:r>
              <a:rPr lang="fr-FR" sz="1800" b="0" dirty="0" smtClean="0"/>
              <a:t>les </a:t>
            </a:r>
            <a:r>
              <a:rPr lang="fr-FR" sz="1800" b="0" dirty="0"/>
              <a:t>montants de ces précomptes ;</a:t>
            </a:r>
          </a:p>
          <a:p>
            <a:pPr marL="285750" lvl="0" indent="-285750">
              <a:buFont typeface="Arial" panose="020B0604020202020204" pitchFamily="34" charset="0"/>
              <a:buChar char="•"/>
            </a:pPr>
            <a:r>
              <a:rPr lang="fr-FR" sz="1800" b="0" dirty="0" smtClean="0"/>
              <a:t>le </a:t>
            </a:r>
            <a:r>
              <a:rPr lang="fr-FR" sz="1800" b="0" dirty="0"/>
              <a:t>traitement net mensuel ;</a:t>
            </a:r>
          </a:p>
          <a:p>
            <a:pPr marL="285750" lvl="0" indent="-285750">
              <a:buFont typeface="Arial" panose="020B0604020202020204" pitchFamily="34" charset="0"/>
              <a:buChar char="•"/>
            </a:pPr>
            <a:r>
              <a:rPr lang="fr-FR" sz="1800" b="0" dirty="0" smtClean="0"/>
              <a:t>la </a:t>
            </a:r>
            <a:r>
              <a:rPr lang="fr-FR" sz="1800" b="0" dirty="0"/>
              <a:t>somme nette à payer</a:t>
            </a:r>
            <a:r>
              <a:rPr lang="fr-FR" sz="1800" b="0" dirty="0" smtClean="0"/>
              <a:t>.</a:t>
            </a:r>
            <a:endParaRPr lang="fr-FR" sz="1800" b="0" dirty="0"/>
          </a:p>
          <a:p>
            <a:pPr marL="285750" indent="-285750">
              <a:buFont typeface="Wingdings" panose="05000000000000000000" pitchFamily="2" charset="2"/>
              <a:buChar char="Ø"/>
            </a:pPr>
            <a:r>
              <a:rPr lang="fr-FR" sz="1800" b="0" dirty="0" smtClean="0">
                <a:solidFill>
                  <a:schemeClr val="accent1"/>
                </a:solidFill>
                <a:latin typeface="Times New Roman" charset="0"/>
              </a:rPr>
              <a:t>un </a:t>
            </a:r>
            <a:r>
              <a:rPr lang="fr-FR" sz="1800" b="0" dirty="0">
                <a:solidFill>
                  <a:schemeClr val="accent1"/>
                </a:solidFill>
                <a:latin typeface="Times New Roman" charset="0"/>
              </a:rPr>
              <a:t>état récapitulatif global par chapitre et article d’imputation budgétaire</a:t>
            </a: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16</a:t>
            </a:fld>
            <a:endParaRPr lang="fr-FR" sz="800">
              <a:solidFill>
                <a:schemeClr val="bg1"/>
              </a:solidFill>
            </a:endParaRPr>
          </a:p>
        </p:txBody>
      </p:sp>
      <p:sp>
        <p:nvSpPr>
          <p:cNvPr id="2" name="Rectangle 1"/>
          <p:cNvSpPr/>
          <p:nvPr/>
        </p:nvSpPr>
        <p:spPr>
          <a:xfrm>
            <a:off x="0" y="3068960"/>
            <a:ext cx="8676456" cy="3344505"/>
          </a:xfrm>
          <a:prstGeom prst="rect">
            <a:avLst/>
          </a:prstGeom>
        </p:spPr>
        <p:txBody>
          <a:bodyPr wrap="square">
            <a:spAutoFit/>
          </a:bodyPr>
          <a:lstStyle/>
          <a:p>
            <a:pPr marL="285750" indent="-285750" algn="just">
              <a:buFont typeface="Wingdings" panose="05000000000000000000" pitchFamily="2" charset="2"/>
              <a:buChar char="Ø"/>
            </a:pPr>
            <a:r>
              <a:rPr lang="fr-FR" dirty="0" smtClean="0">
                <a:solidFill>
                  <a:schemeClr val="accent1"/>
                </a:solidFill>
                <a:latin typeface="Times New Roman" charset="0"/>
              </a:rPr>
              <a:t>une </a:t>
            </a:r>
            <a:r>
              <a:rPr lang="fr-FR" dirty="0">
                <a:solidFill>
                  <a:schemeClr val="accent1"/>
                </a:solidFill>
                <a:latin typeface="Times New Roman" charset="0"/>
              </a:rPr>
              <a:t>décision de l’autorité investie du pouvoir de nomination</a:t>
            </a:r>
            <a:r>
              <a:rPr lang="fr-FR" b="1" dirty="0">
                <a:solidFill>
                  <a:schemeClr val="accent1"/>
                </a:solidFill>
                <a:latin typeface="+mj-lt"/>
              </a:rPr>
              <a:t> </a:t>
            </a:r>
            <a:r>
              <a:rPr lang="fr-FR" dirty="0">
                <a:solidFill>
                  <a:prstClr val="black"/>
                </a:solidFill>
                <a:latin typeface="Times New Roman" pitchFamily="18" charset="0"/>
                <a:ea typeface="Times New Roman"/>
                <a:cs typeface="Times New Roman" pitchFamily="18" charset="0"/>
              </a:rPr>
              <a:t>portant modification de la situation administrative de l’intéressé entraînant une modification de sa rémunération avec indication de la date d’effet, ou avenant au contrat de recrutement . </a:t>
            </a:r>
            <a:endParaRPr lang="fr-FR" dirty="0">
              <a:solidFill>
                <a:prstClr val="black"/>
              </a:solidFill>
              <a:latin typeface="Times New Roman" pitchFamily="18" charset="0"/>
              <a:cs typeface="Times New Roman" pitchFamily="18" charset="0"/>
            </a:endParaRPr>
          </a:p>
          <a:p>
            <a:pPr marL="0" lvl="1" algn="just">
              <a:spcAft>
                <a:spcPts val="800"/>
              </a:spcAft>
              <a:buClr>
                <a:schemeClr val="accent1"/>
              </a:buClr>
            </a:pPr>
            <a:endParaRPr lang="fr-FR" b="1" dirty="0" smtClean="0">
              <a:solidFill>
                <a:schemeClr val="accent1"/>
              </a:solidFill>
              <a:latin typeface="Times New Roman" charset="0"/>
            </a:endParaRPr>
          </a:p>
          <a:p>
            <a:pPr marL="0" lvl="1" algn="just">
              <a:spcAft>
                <a:spcPts val="800"/>
              </a:spcAft>
              <a:buClr>
                <a:schemeClr val="accent1"/>
              </a:buClr>
            </a:pPr>
            <a:r>
              <a:rPr lang="fr-FR" b="1" dirty="0" smtClean="0">
                <a:solidFill>
                  <a:schemeClr val="accent1"/>
                </a:solidFill>
                <a:latin typeface="Times New Roman" charset="0"/>
              </a:rPr>
              <a:t>Mentions </a:t>
            </a:r>
            <a:r>
              <a:rPr lang="fr-FR" b="1" dirty="0">
                <a:solidFill>
                  <a:schemeClr val="accent1"/>
                </a:solidFill>
                <a:latin typeface="Times New Roman" charset="0"/>
              </a:rPr>
              <a:t>obligatoires des bulletins de paie</a:t>
            </a:r>
          </a:p>
          <a:p>
            <a:pPr marL="285750" lvl="0" indent="-285750" algn="just">
              <a:buFont typeface="Arial" panose="020B0604020202020204" pitchFamily="34" charset="0"/>
              <a:buChar char="•"/>
            </a:pPr>
            <a:r>
              <a:rPr lang="fr-FR" dirty="0">
                <a:solidFill>
                  <a:prstClr val="black"/>
                </a:solidFill>
                <a:latin typeface="Times New Roman" pitchFamily="18" charset="0"/>
                <a:ea typeface="Times New Roman"/>
                <a:cs typeface="Times New Roman" pitchFamily="18" charset="0"/>
              </a:rPr>
              <a:t>B</a:t>
            </a:r>
            <a:r>
              <a:rPr lang="fr-FR" dirty="0" smtClean="0">
                <a:solidFill>
                  <a:prstClr val="black"/>
                </a:solidFill>
                <a:latin typeface="Times New Roman" pitchFamily="18" charset="0"/>
                <a:ea typeface="Times New Roman"/>
                <a:cs typeface="Times New Roman" pitchFamily="18" charset="0"/>
              </a:rPr>
              <a:t>ulletins </a:t>
            </a:r>
            <a:r>
              <a:rPr lang="fr-FR" dirty="0">
                <a:solidFill>
                  <a:prstClr val="black"/>
                </a:solidFill>
                <a:latin typeface="Times New Roman" pitchFamily="18" charset="0"/>
                <a:ea typeface="Times New Roman"/>
                <a:cs typeface="Times New Roman" pitchFamily="18" charset="0"/>
              </a:rPr>
              <a:t>de paie aussi complets que ceux prévus pour les salariés de droit privé tenant compte des dispositions de </a:t>
            </a:r>
            <a:r>
              <a:rPr lang="fr-FR" dirty="0">
                <a:solidFill>
                  <a:prstClr val="black"/>
                </a:solidFill>
                <a:latin typeface="Times New Roman" pitchFamily="18" charset="0"/>
                <a:ea typeface="Times New Roman"/>
                <a:cs typeface="Times New Roman" pitchFamily="18" charset="0"/>
                <a:hlinkClick r:id="rId3"/>
              </a:rPr>
              <a:t>l'article R. 143-2 du code du travail</a:t>
            </a:r>
            <a:r>
              <a:rPr lang="fr-FR" dirty="0">
                <a:solidFill>
                  <a:prstClr val="black"/>
                </a:solidFill>
                <a:latin typeface="Times New Roman" pitchFamily="18" charset="0"/>
                <a:ea typeface="Times New Roman"/>
                <a:cs typeface="Times New Roman" pitchFamily="18" charset="0"/>
              </a:rPr>
              <a:t> pour la présentation des bulletins de paies qu'elles délivrent </a:t>
            </a:r>
            <a:r>
              <a:rPr lang="fr-FR" dirty="0">
                <a:solidFill>
                  <a:prstClr val="black"/>
                </a:solidFill>
                <a:latin typeface="Times New Roman" pitchFamily="18" charset="0"/>
                <a:ea typeface="Times New Roman"/>
                <a:cs typeface="Times New Roman" pitchFamily="18" charset="0"/>
                <a:hlinkClick r:id="rId4"/>
              </a:rPr>
              <a:t>(QE n°4745, JO AN du 23 janvier 1989)</a:t>
            </a:r>
            <a:r>
              <a:rPr lang="fr-FR" dirty="0">
                <a:solidFill>
                  <a:prstClr val="black"/>
                </a:solidFill>
                <a:latin typeface="Times New Roman" pitchFamily="18" charset="0"/>
                <a:ea typeface="Times New Roman"/>
                <a:cs typeface="Times New Roman" pitchFamily="18" charset="0"/>
              </a:rPr>
              <a:t>. </a:t>
            </a:r>
            <a:endParaRPr lang="fr-FR" dirty="0" smtClean="0">
              <a:solidFill>
                <a:prstClr val="black"/>
              </a:solidFill>
              <a:latin typeface="Times New Roman" pitchFamily="18" charset="0"/>
              <a:ea typeface="Times New Roman"/>
              <a:cs typeface="Times New Roman" pitchFamily="18" charset="0"/>
            </a:endParaRPr>
          </a:p>
          <a:p>
            <a:pPr lvl="0" algn="just"/>
            <a:endParaRPr lang="fr-FR" dirty="0">
              <a:solidFill>
                <a:prstClr val="black"/>
              </a:solidFill>
              <a:latin typeface="Times New Roman" pitchFamily="18" charset="0"/>
              <a:ea typeface="Times New Roman"/>
              <a:cs typeface="Times New Roman" pitchFamily="18" charset="0"/>
            </a:endParaRPr>
          </a:p>
          <a:p>
            <a:pPr marL="285750" lvl="0" indent="-285750" algn="just">
              <a:buFont typeface="Arial" panose="020B0604020202020204" pitchFamily="34" charset="0"/>
              <a:buChar char="•"/>
            </a:pPr>
            <a:r>
              <a:rPr lang="fr-FR" dirty="0">
                <a:solidFill>
                  <a:prstClr val="black"/>
                </a:solidFill>
                <a:latin typeface="Times New Roman" pitchFamily="18" charset="0"/>
                <a:ea typeface="Times New Roman"/>
                <a:cs typeface="Times New Roman" pitchFamily="18" charset="0"/>
              </a:rPr>
              <a:t>Voir articles du Code du Travail  </a:t>
            </a:r>
            <a:r>
              <a:rPr lang="fr-FR" dirty="0">
                <a:solidFill>
                  <a:prstClr val="black"/>
                </a:solidFill>
                <a:latin typeface="Times New Roman" pitchFamily="18" charset="0"/>
                <a:ea typeface="Times New Roman"/>
                <a:cs typeface="Times New Roman" pitchFamily="18" charset="0"/>
                <a:hlinkClick r:id="rId5"/>
              </a:rPr>
              <a:t>R. 3243-1 du code du travail</a:t>
            </a:r>
            <a:r>
              <a:rPr lang="fr-FR" dirty="0">
                <a:solidFill>
                  <a:prstClr val="black"/>
                </a:solidFill>
                <a:latin typeface="Times New Roman" pitchFamily="18" charset="0"/>
                <a:ea typeface="Times New Roman"/>
                <a:cs typeface="Times New Roman" pitchFamily="18" charset="0"/>
              </a:rPr>
              <a:t> et </a:t>
            </a:r>
            <a:r>
              <a:rPr lang="fr-FR" dirty="0">
                <a:solidFill>
                  <a:prstClr val="black"/>
                </a:solidFill>
                <a:latin typeface="Times New Roman" pitchFamily="18" charset="0"/>
                <a:ea typeface="Times New Roman"/>
                <a:cs typeface="Times New Roman" pitchFamily="18" charset="0"/>
                <a:hlinkClick r:id="rId6"/>
              </a:rPr>
              <a:t>L. 3243-2 </a:t>
            </a:r>
            <a:r>
              <a:rPr lang="fr-FR" dirty="0">
                <a:solidFill>
                  <a:prstClr val="black"/>
                </a:solidFill>
                <a:latin typeface="Times New Roman" pitchFamily="18" charset="0"/>
                <a:ea typeface="Times New Roman"/>
                <a:cs typeface="Times New Roman" pitchFamily="18" charset="0"/>
              </a:rPr>
              <a:t>(contenu du bulletin de paie) </a:t>
            </a:r>
          </a:p>
        </p:txBody>
      </p:sp>
      <p:sp>
        <p:nvSpPr>
          <p:cNvPr id="8"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3" name="Espace réservé de la date 2"/>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6616852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79512" y="1880828"/>
            <a:ext cx="8496944" cy="432048"/>
          </a:xfrm>
        </p:spPr>
        <p:txBody>
          <a:bodyPr/>
          <a:lstStyle/>
          <a:p>
            <a:pPr lvl="1" fontAlgn="auto">
              <a:spcAft>
                <a:spcPts val="0"/>
              </a:spcAft>
              <a:defRPr/>
            </a:pPr>
            <a:r>
              <a:rPr lang="fr-FR" b="1" dirty="0" smtClean="0"/>
              <a:t> </a:t>
            </a:r>
            <a:r>
              <a:rPr lang="fr-FR" sz="2000" b="1" cap="small" dirty="0">
                <a:solidFill>
                  <a:schemeClr val="accent5">
                    <a:lumMod val="50000"/>
                  </a:schemeClr>
                </a:solidFill>
                <a:latin typeface="Times New Roman" pitchFamily="18" charset="0"/>
                <a:cs typeface="Times New Roman" pitchFamily="18" charset="0"/>
              </a:rPr>
              <a:t/>
            </a:r>
            <a:br>
              <a:rPr lang="fr-FR" sz="2000" b="1" cap="small" dirty="0">
                <a:solidFill>
                  <a:schemeClr val="accent5">
                    <a:lumMod val="50000"/>
                  </a:schemeClr>
                </a:solidFill>
                <a:latin typeface="Times New Roman" pitchFamily="18" charset="0"/>
                <a:cs typeface="Times New Roman" pitchFamily="18" charset="0"/>
              </a:rPr>
            </a:br>
            <a:endParaRPr lang="fr-FR" sz="2000" b="1" dirty="0"/>
          </a:p>
        </p:txBody>
      </p:sp>
      <p:sp>
        <p:nvSpPr>
          <p:cNvPr id="13314" name="Espace réservé du contenu 4"/>
          <p:cNvSpPr>
            <a:spLocks noGrp="1"/>
          </p:cNvSpPr>
          <p:nvPr>
            <p:ph idx="1"/>
          </p:nvPr>
        </p:nvSpPr>
        <p:spPr>
          <a:xfrm>
            <a:off x="287622" y="2073932"/>
            <a:ext cx="8280723" cy="4788571"/>
          </a:xfrm>
        </p:spPr>
        <p:txBody>
          <a:bodyPr/>
          <a:lstStyle/>
          <a:p>
            <a:pPr marL="0" lvl="1" indent="0">
              <a:buNone/>
              <a:tabLst>
                <a:tab pos="810260" algn="l"/>
              </a:tabLst>
            </a:pPr>
            <a:r>
              <a:rPr lang="fr-FR" sz="1800" dirty="0" smtClean="0">
                <a:solidFill>
                  <a:prstClr val="black"/>
                </a:solidFill>
                <a:latin typeface="Times New Roman" pitchFamily="18" charset="0"/>
                <a:ea typeface="Times New Roman"/>
                <a:cs typeface="Times New Roman" pitchFamily="18" charset="0"/>
              </a:rPr>
              <a:t>Les </a:t>
            </a:r>
            <a:r>
              <a:rPr lang="fr-FR" sz="1800" dirty="0">
                <a:solidFill>
                  <a:prstClr val="black"/>
                </a:solidFill>
                <a:latin typeface="Times New Roman" pitchFamily="18" charset="0"/>
                <a:ea typeface="Times New Roman"/>
                <a:cs typeface="Times New Roman" pitchFamily="18" charset="0"/>
              </a:rPr>
              <a:t>éléments de la barre d’outils sont détaillés dans le tableau suivant. </a:t>
            </a:r>
          </a:p>
          <a:p>
            <a:pPr marL="0" lvl="1" indent="0">
              <a:buNone/>
              <a:tabLst>
                <a:tab pos="810260" algn="l"/>
              </a:tabLst>
            </a:pPr>
            <a:endParaRPr lang="fr-FR" sz="1050" b="1" dirty="0">
              <a:solidFill>
                <a:prstClr val="black"/>
              </a:solidFill>
              <a:latin typeface="Times New Roman" pitchFamily="18" charset="0"/>
              <a:ea typeface="Times New Roman"/>
              <a:cs typeface="Times New Roman" pitchFamily="18" charset="0"/>
            </a:endParaRPr>
          </a:p>
          <a:p>
            <a:pPr marL="0" lvl="1" indent="0">
              <a:buNone/>
              <a:tabLst>
                <a:tab pos="810260" algn="l"/>
              </a:tabLst>
            </a:pPr>
            <a:endParaRPr lang="fr-FR" sz="1050" b="1" dirty="0">
              <a:solidFill>
                <a:prstClr val="black"/>
              </a:solidFill>
              <a:latin typeface="Times New Roman" pitchFamily="18" charset="0"/>
              <a:ea typeface="Times New Roman"/>
              <a:cs typeface="Times New Roman" pitchFamily="18" charset="0"/>
            </a:endParaRPr>
          </a:p>
          <a:p>
            <a:pPr lvl="1"/>
            <a:endParaRPr lang="fr-FR" dirty="0" smtClean="0">
              <a:latin typeface="Times New Roman" pitchFamily="18" charset="0"/>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17</a:t>
            </a:fld>
            <a:endParaRPr lang="fr-FR" sz="800">
              <a:solidFill>
                <a:schemeClr val="bg1"/>
              </a:solidFill>
            </a:endParaRPr>
          </a:p>
        </p:txBody>
      </p:sp>
      <p:pic>
        <p:nvPicPr>
          <p:cNvPr id="7"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19672" y="2708920"/>
            <a:ext cx="5616624" cy="3428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Espace réservé du pied de page 6"/>
          <p:cNvSpPr>
            <a:spLocks noGrp="1"/>
          </p:cNvSpPr>
          <p:nvPr>
            <p:ph type="ftr" sz="quarter" idx="11"/>
          </p:nvPr>
        </p:nvSpPr>
        <p:spPr>
          <a:xfrm>
            <a:off x="1403350" y="6308725"/>
            <a:ext cx="6480175" cy="179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9" name="Rectangle 2"/>
          <p:cNvSpPr txBox="1">
            <a:spLocks noChangeArrowheads="1"/>
          </p:cNvSpPr>
          <p:nvPr/>
        </p:nvSpPr>
        <p:spPr bwMode="gray">
          <a:xfrm>
            <a:off x="213939" y="852282"/>
            <a:ext cx="8784468" cy="920534"/>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Fonctionnalités et paramétrage de l’environnement</a:t>
            </a: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17022815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u contenu 4"/>
          <p:cNvSpPr>
            <a:spLocks noGrp="1"/>
          </p:cNvSpPr>
          <p:nvPr>
            <p:ph idx="1"/>
          </p:nvPr>
        </p:nvSpPr>
        <p:spPr>
          <a:xfrm>
            <a:off x="217346" y="1592796"/>
            <a:ext cx="8749480" cy="4572546"/>
          </a:xfrm>
        </p:spPr>
        <p:txBody>
          <a:bodyPr/>
          <a:lstStyle/>
          <a:p>
            <a:pPr marL="0" indent="0"/>
            <a:r>
              <a:rPr lang="fr-FR" sz="1800" dirty="0" smtClean="0">
                <a:solidFill>
                  <a:schemeClr val="accent1"/>
                </a:solidFill>
                <a:latin typeface="Times New Roman" charset="0"/>
              </a:rPr>
              <a:t>Lignes </a:t>
            </a:r>
            <a:r>
              <a:rPr lang="fr-FR" sz="1800" dirty="0">
                <a:solidFill>
                  <a:schemeClr val="accent1"/>
                </a:solidFill>
                <a:latin typeface="Times New Roman" charset="0"/>
              </a:rPr>
              <a:t>de paye et bulletins de </a:t>
            </a:r>
            <a:r>
              <a:rPr lang="fr-FR" sz="1800" dirty="0" smtClean="0">
                <a:solidFill>
                  <a:schemeClr val="accent1"/>
                </a:solidFill>
                <a:latin typeface="Times New Roman" charset="0"/>
              </a:rPr>
              <a:t>paye</a:t>
            </a:r>
          </a:p>
          <a:p>
            <a:pPr marL="0" indent="0"/>
            <a:endParaRPr lang="fr-FR" sz="1800" dirty="0">
              <a:solidFill>
                <a:schemeClr val="accent1"/>
              </a:solidFill>
              <a:latin typeface="Times New Roman" charset="0"/>
            </a:endParaRPr>
          </a:p>
          <a:p>
            <a:pPr marL="0" lvl="0" indent="0" algn="just"/>
            <a:r>
              <a:rPr lang="fr-FR" sz="1600" b="0" dirty="0"/>
              <a:t>L’application </a:t>
            </a:r>
            <a:r>
              <a:rPr lang="fr-FR" sz="1600" b="0" dirty="0" err="1"/>
              <a:t>Xémélios</a:t>
            </a:r>
            <a:r>
              <a:rPr lang="fr-FR" sz="1600" b="0" dirty="0"/>
              <a:t> distingue, </a:t>
            </a:r>
            <a:r>
              <a:rPr lang="fr-FR" sz="1600" b="0" dirty="0" smtClean="0"/>
              <a:t>deux types de recherche dans les états de paie :</a:t>
            </a:r>
            <a:endParaRPr lang="fr-FR" b="0" dirty="0" smtClean="0"/>
          </a:p>
          <a:p>
            <a:pPr marL="0" indent="0" algn="just"/>
            <a:endParaRPr lang="fr-FR" sz="1600" b="0" dirty="0" smtClean="0"/>
          </a:p>
          <a:p>
            <a:pPr marL="285750" indent="-285750" algn="just">
              <a:buFont typeface="Arial" panose="020B0604020202020204" pitchFamily="34" charset="0"/>
              <a:buChar char="•"/>
            </a:pPr>
            <a:r>
              <a:rPr lang="fr-FR" sz="1600" b="0" dirty="0" smtClean="0"/>
              <a:t>Une </a:t>
            </a:r>
            <a:r>
              <a:rPr lang="fr-FR" sz="1600" b="0" dirty="0"/>
              <a:t>recherche sur les </a:t>
            </a:r>
            <a:r>
              <a:rPr lang="fr-FR" sz="1600" dirty="0"/>
              <a:t>bulletins de </a:t>
            </a:r>
            <a:r>
              <a:rPr lang="fr-FR" sz="1600" dirty="0" smtClean="0"/>
              <a:t>paye</a:t>
            </a:r>
            <a:r>
              <a:rPr lang="fr-FR" sz="1600" b="0" dirty="0" smtClean="0"/>
              <a:t> restitue </a:t>
            </a:r>
            <a:r>
              <a:rPr lang="fr-FR" sz="1600" b="0" dirty="0"/>
              <a:t>les données générales du bulletin de paie (nom, prénom, matricule, statut…).</a:t>
            </a:r>
          </a:p>
          <a:p>
            <a:pPr marL="285750" indent="-285750" algn="just">
              <a:buFont typeface="Arial" panose="020B0604020202020204" pitchFamily="34" charset="0"/>
              <a:buChar char="•"/>
            </a:pPr>
            <a:r>
              <a:rPr lang="fr-FR" sz="1600" b="0" dirty="0"/>
              <a:t>Une recherche par </a:t>
            </a:r>
            <a:r>
              <a:rPr lang="fr-FR" sz="1600" dirty="0"/>
              <a:t>lignes de paye </a:t>
            </a:r>
            <a:r>
              <a:rPr lang="fr-FR" sz="1600" b="0" dirty="0" smtClean="0"/>
              <a:t>restitue  </a:t>
            </a:r>
            <a:r>
              <a:rPr lang="fr-FR" sz="1600" b="0" dirty="0"/>
              <a:t>l’intégralité des lignes de paye par matricule (matricule, code, libellé, base, taux, montant</a:t>
            </a:r>
            <a:r>
              <a:rPr lang="fr-FR" sz="1600" b="0" dirty="0" smtClean="0"/>
              <a:t>).</a:t>
            </a:r>
            <a:endParaRPr lang="fr-FR" sz="1600" b="0" dirty="0"/>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18</a:t>
            </a:fld>
            <a:endParaRPr lang="fr-FR" sz="800">
              <a:solidFill>
                <a:schemeClr val="bg1"/>
              </a:solidFill>
            </a:endParaRPr>
          </a:p>
        </p:txBody>
      </p:sp>
      <p:pic>
        <p:nvPicPr>
          <p:cNvPr id="7"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58326" b="87478"/>
          <a:stretch/>
        </p:blipFill>
        <p:spPr bwMode="auto">
          <a:xfrm>
            <a:off x="898460" y="4466152"/>
            <a:ext cx="7451322" cy="1399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9" name="Rectangle 2"/>
          <p:cNvSpPr txBox="1">
            <a:spLocks noChangeArrowheads="1"/>
          </p:cNvSpPr>
          <p:nvPr/>
        </p:nvSpPr>
        <p:spPr bwMode="gray">
          <a:xfrm>
            <a:off x="231887" y="423871"/>
            <a:ext cx="8784468" cy="489086"/>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endParaRPr lang="fr-FR" b="1" dirty="0" smtClean="0"/>
          </a:p>
          <a:p>
            <a:pPr algn="ctr"/>
            <a:r>
              <a:rPr lang="fr-FR" dirty="0"/>
              <a:t>rechercher et naviguer dans les </a:t>
            </a:r>
            <a:r>
              <a:rPr lang="fr-FR" dirty="0" err="1"/>
              <a:t>etats</a:t>
            </a:r>
            <a:r>
              <a:rPr lang="fr-FR" dirty="0"/>
              <a:t> de paye</a:t>
            </a:r>
          </a:p>
          <a:p>
            <a:pPr algn="ctr"/>
            <a:endParaRPr lang="fr-FR" b="1" dirty="0"/>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2093729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25874" y="2204864"/>
            <a:ext cx="8748463" cy="360040"/>
          </a:xfrm>
        </p:spPr>
        <p:txBody>
          <a:bodyPr/>
          <a:lstStyle/>
          <a:p>
            <a:pPr algn="ctr" fontAlgn="auto">
              <a:spcAft>
                <a:spcPts val="0"/>
              </a:spcAft>
              <a:defRPr/>
            </a:pPr>
            <a:r>
              <a:rPr lang="fr-FR" b="1" dirty="0" smtClean="0"/>
              <a:t> </a:t>
            </a:r>
            <a:endParaRPr lang="fr-FR" sz="1800" b="1" dirty="0">
              <a:ea typeface="+mj-ea"/>
              <a:cs typeface="+mj-cs"/>
            </a:endParaRPr>
          </a:p>
        </p:txBody>
      </p:sp>
      <p:sp>
        <p:nvSpPr>
          <p:cNvPr id="13314" name="Espace réservé du contenu 4"/>
          <p:cNvSpPr>
            <a:spLocks noGrp="1"/>
          </p:cNvSpPr>
          <p:nvPr>
            <p:ph idx="1"/>
          </p:nvPr>
        </p:nvSpPr>
        <p:spPr>
          <a:xfrm>
            <a:off x="395536" y="4185084"/>
            <a:ext cx="7991475" cy="4644554"/>
          </a:xfrm>
        </p:spPr>
        <p:txBody>
          <a:bodyPr/>
          <a:lstStyle/>
          <a:p>
            <a:pPr marL="0" indent="0">
              <a:buNone/>
            </a:pPr>
            <a:endParaRPr lang="fr-FR" b="0" dirty="0"/>
          </a:p>
          <a:p>
            <a:pPr marL="0" indent="0">
              <a:buNone/>
            </a:pPr>
            <a:endParaRPr lang="fr-FR" sz="1800" dirty="0"/>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19</a:t>
            </a:fld>
            <a:endParaRPr lang="fr-FR" sz="800">
              <a:solidFill>
                <a:schemeClr val="bg1"/>
              </a:solidFill>
            </a:endParaRPr>
          </a:p>
        </p:txBody>
      </p:sp>
      <p:pic>
        <p:nvPicPr>
          <p:cNvPr id="8"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2378" t="-17702" r="24878" b="43085"/>
          <a:stretch/>
        </p:blipFill>
        <p:spPr bwMode="auto">
          <a:xfrm>
            <a:off x="-1441848" y="-531440"/>
            <a:ext cx="10603671" cy="6156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10" name="Rectangle 2"/>
          <p:cNvSpPr txBox="1">
            <a:spLocks noChangeArrowheads="1"/>
          </p:cNvSpPr>
          <p:nvPr/>
        </p:nvSpPr>
        <p:spPr bwMode="gray">
          <a:xfrm>
            <a:off x="216729" y="363196"/>
            <a:ext cx="8784468" cy="489086"/>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endParaRPr lang="fr-FR" b="1" dirty="0" smtClean="0"/>
          </a:p>
          <a:p>
            <a:pPr algn="ctr"/>
            <a:r>
              <a:rPr lang="fr-FR" dirty="0" err="1"/>
              <a:t>requete</a:t>
            </a:r>
            <a:r>
              <a:rPr lang="fr-FR" dirty="0"/>
              <a:t> </a:t>
            </a:r>
            <a:r>
              <a:rPr lang="fr-FR" dirty="0" err="1"/>
              <a:t>nbi</a:t>
            </a:r>
            <a:r>
              <a:rPr lang="fr-FR" dirty="0"/>
              <a:t> bulletin de paie</a:t>
            </a:r>
          </a:p>
          <a:p>
            <a:pPr algn="ctr"/>
            <a:endParaRPr lang="fr-FR" b="1" dirty="0"/>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3119175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11660" y="980728"/>
            <a:ext cx="6263989" cy="359432"/>
          </a:xfrm>
        </p:spPr>
        <p:txBody>
          <a:bodyPr/>
          <a:lstStyle/>
          <a:p>
            <a:pPr algn="ctr"/>
            <a:r>
              <a:rPr lang="fr-FR" dirty="0" smtClean="0"/>
              <a:t>INTRODUCTION</a:t>
            </a:r>
            <a:endParaRPr lang="fr-FR" dirty="0"/>
          </a:p>
        </p:txBody>
      </p:sp>
      <p:sp>
        <p:nvSpPr>
          <p:cNvPr id="3" name="Espace réservé du contenu 2"/>
          <p:cNvSpPr>
            <a:spLocks noGrp="1"/>
          </p:cNvSpPr>
          <p:nvPr>
            <p:ph idx="1"/>
          </p:nvPr>
        </p:nvSpPr>
        <p:spPr>
          <a:xfrm>
            <a:off x="143508" y="1412776"/>
            <a:ext cx="8496944" cy="3986783"/>
          </a:xfrm>
        </p:spPr>
        <p:txBody>
          <a:bodyPr/>
          <a:lstStyle/>
          <a:p>
            <a:r>
              <a:rPr lang="fr-FR" dirty="0"/>
              <a:t>O</a:t>
            </a:r>
            <a:r>
              <a:rPr lang="fr-FR" dirty="0" smtClean="0"/>
              <a:t>bjectifs </a:t>
            </a:r>
            <a:r>
              <a:rPr lang="fr-FR" dirty="0" smtClean="0"/>
              <a:t>du stage ?</a:t>
            </a:r>
          </a:p>
          <a:p>
            <a:endParaRPr lang="fr-FR" dirty="0"/>
          </a:p>
          <a:p>
            <a:pPr marL="265113" indent="-265113">
              <a:buFontTx/>
              <a:buChar char="-"/>
            </a:pPr>
            <a:r>
              <a:rPr lang="fr-FR" dirty="0" smtClean="0"/>
              <a:t>Des conseils pour mener un contrôle dématérialisé de la paie sur la GRH des collectivités territoriales à partir de deux outils </a:t>
            </a:r>
          </a:p>
          <a:p>
            <a:pPr marL="265113" indent="-265113">
              <a:buFontTx/>
              <a:buChar char="-"/>
            </a:pPr>
            <a:endParaRPr lang="fr-FR" dirty="0" smtClean="0"/>
          </a:p>
          <a:p>
            <a:pPr marL="0" indent="0"/>
            <a:r>
              <a:rPr lang="fr-FR" dirty="0" smtClean="0"/>
              <a:t>	1- L’utilisation </a:t>
            </a:r>
            <a:r>
              <a:rPr lang="fr-FR" dirty="0" smtClean="0"/>
              <a:t>de </a:t>
            </a:r>
            <a:r>
              <a:rPr lang="fr-FR" dirty="0" smtClean="0"/>
              <a:t>l’outil </a:t>
            </a:r>
            <a:r>
              <a:rPr lang="fr-FR" dirty="0" smtClean="0"/>
              <a:t>XEMELIOS PAIE, en complément de l’outil ALTAIR </a:t>
            </a:r>
          </a:p>
          <a:p>
            <a:pPr marL="285750" indent="-285750">
              <a:buFontTx/>
              <a:buChar char="-"/>
            </a:pPr>
            <a:endParaRPr lang="fr-FR" dirty="0" smtClean="0"/>
          </a:p>
          <a:p>
            <a:pPr marL="0" indent="0"/>
            <a:r>
              <a:rPr lang="fr-FR" dirty="0" smtClean="0"/>
              <a:t>	2-L’utilisation </a:t>
            </a:r>
            <a:r>
              <a:rPr lang="fr-FR" dirty="0" smtClean="0"/>
              <a:t>de l’outil ALTAIR </a:t>
            </a:r>
            <a:r>
              <a:rPr lang="fr-FR" dirty="0" smtClean="0"/>
              <a:t>pour  l’automatisation de 8 tests réglementaires liés à la 	PAIE</a:t>
            </a:r>
          </a:p>
          <a:p>
            <a:pPr marL="0" indent="0"/>
            <a:endParaRPr lang="fr-FR" dirty="0"/>
          </a:p>
          <a:p>
            <a:pPr marL="285750" indent="-285750">
              <a:buFontTx/>
              <a:buChar char="-"/>
            </a:pPr>
            <a:r>
              <a:rPr lang="fr-FR" dirty="0" smtClean="0"/>
              <a:t>L’utilisation de l’outil ALTAIR dans d’autres domaines de la RH, autre que la paie  </a:t>
            </a:r>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2</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353146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u contenu 4"/>
          <p:cNvSpPr>
            <a:spLocks noGrp="1"/>
          </p:cNvSpPr>
          <p:nvPr>
            <p:ph idx="1"/>
          </p:nvPr>
        </p:nvSpPr>
        <p:spPr>
          <a:xfrm>
            <a:off x="539552" y="1484784"/>
            <a:ext cx="7991475" cy="4644554"/>
          </a:xfrm>
        </p:spPr>
        <p:txBody>
          <a:bodyPr/>
          <a:lstStyle/>
          <a:p>
            <a:pPr marL="0" indent="0">
              <a:buNone/>
            </a:pPr>
            <a:endParaRPr lang="fr-FR" b="0" dirty="0"/>
          </a:p>
          <a:p>
            <a:pPr marL="0" indent="0">
              <a:buNone/>
            </a:pPr>
            <a:endParaRPr lang="fr-FR" sz="1800" dirty="0"/>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20</a:t>
            </a:fld>
            <a:endParaRPr lang="fr-FR" sz="800">
              <a:solidFill>
                <a:schemeClr val="bg1"/>
              </a:solidFill>
            </a:endParaRPr>
          </a:p>
        </p:txBody>
      </p:sp>
      <p:pic>
        <p:nvPicPr>
          <p:cNvPr id="9" name="Picture 4"/>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083" t="5500" r="22443" b="30919"/>
          <a:stretch/>
        </p:blipFill>
        <p:spPr bwMode="auto">
          <a:xfrm>
            <a:off x="176289" y="858884"/>
            <a:ext cx="8784468"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10" name="Rectangle 2"/>
          <p:cNvSpPr txBox="1">
            <a:spLocks noChangeArrowheads="1"/>
          </p:cNvSpPr>
          <p:nvPr/>
        </p:nvSpPr>
        <p:spPr bwMode="gray">
          <a:xfrm>
            <a:off x="175706" y="369798"/>
            <a:ext cx="8784468" cy="489086"/>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endParaRPr lang="fr-FR" b="1" dirty="0" smtClean="0"/>
          </a:p>
          <a:p>
            <a:pPr algn="ctr"/>
            <a:r>
              <a:rPr lang="fr-FR" dirty="0" err="1"/>
              <a:t>Requete</a:t>
            </a:r>
            <a:r>
              <a:rPr lang="fr-FR" dirty="0"/>
              <a:t> </a:t>
            </a:r>
            <a:r>
              <a:rPr lang="fr-FR" dirty="0" err="1"/>
              <a:t>nbi</a:t>
            </a:r>
            <a:r>
              <a:rPr lang="fr-FR" dirty="0"/>
              <a:t> lignes de paye</a:t>
            </a:r>
          </a:p>
          <a:p>
            <a:pPr algn="ctr"/>
            <a:endParaRPr lang="fr-FR" b="1" dirty="0"/>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1072173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u contenu 4"/>
          <p:cNvSpPr>
            <a:spLocks noGrp="1"/>
          </p:cNvSpPr>
          <p:nvPr>
            <p:ph idx="1"/>
          </p:nvPr>
        </p:nvSpPr>
        <p:spPr>
          <a:xfrm>
            <a:off x="188793" y="1124744"/>
            <a:ext cx="8792969" cy="4356483"/>
          </a:xfrm>
        </p:spPr>
        <p:txBody>
          <a:bodyPr/>
          <a:lstStyle/>
          <a:p>
            <a:pPr marL="0" lvl="1" indent="0">
              <a:buNone/>
              <a:tabLst>
                <a:tab pos="810260" algn="l"/>
              </a:tabLst>
            </a:pPr>
            <a:endParaRPr lang="fr-FR" dirty="0" smtClean="0">
              <a:solidFill>
                <a:prstClr val="black"/>
              </a:solidFill>
              <a:latin typeface="Times New Roman" pitchFamily="18" charset="0"/>
              <a:ea typeface="Times New Roman"/>
              <a:cs typeface="Times New Roman" pitchFamily="18" charset="0"/>
            </a:endParaRPr>
          </a:p>
          <a:p>
            <a:pPr marL="0" lvl="1" indent="0" algn="just">
              <a:buNone/>
              <a:tabLst>
                <a:tab pos="810260" algn="l"/>
              </a:tabLst>
            </a:pPr>
            <a:r>
              <a:rPr lang="fr-FR" sz="1800" dirty="0" smtClean="0">
                <a:solidFill>
                  <a:prstClr val="black"/>
                </a:solidFill>
                <a:latin typeface="Times New Roman" pitchFamily="18" charset="0"/>
                <a:ea typeface="Times New Roman"/>
                <a:cs typeface="Times New Roman" pitchFamily="18" charset="0"/>
              </a:rPr>
              <a:t>On peut accéder aux bulletins de paie par une recherche simple ou bien par des requêtes </a:t>
            </a:r>
            <a:r>
              <a:rPr lang="fr-FR" sz="1800" dirty="0" err="1" smtClean="0">
                <a:solidFill>
                  <a:prstClr val="black"/>
                </a:solidFill>
                <a:latin typeface="Times New Roman" pitchFamily="18" charset="0"/>
                <a:ea typeface="Times New Roman"/>
                <a:cs typeface="Times New Roman" pitchFamily="18" charset="0"/>
              </a:rPr>
              <a:t>multi-critères</a:t>
            </a:r>
            <a:r>
              <a:rPr lang="fr-FR" sz="1800" dirty="0" smtClean="0">
                <a:solidFill>
                  <a:prstClr val="black"/>
                </a:solidFill>
                <a:latin typeface="Times New Roman" pitchFamily="18" charset="0"/>
                <a:ea typeface="Times New Roman"/>
                <a:cs typeface="Times New Roman" pitchFamily="18" charset="0"/>
              </a:rPr>
              <a:t>.</a:t>
            </a:r>
          </a:p>
          <a:p>
            <a:pPr marL="0" lvl="1" indent="0">
              <a:buNone/>
              <a:tabLst>
                <a:tab pos="810260" algn="l"/>
              </a:tabLst>
            </a:pPr>
            <a:endParaRPr lang="fr-FR" sz="1800" b="1" dirty="0">
              <a:solidFill>
                <a:prstClr val="black"/>
              </a:solidFill>
              <a:latin typeface="Times New Roman" pitchFamily="18" charset="0"/>
              <a:cs typeface="Times New Roman" pitchFamily="18" charset="0"/>
            </a:endParaRPr>
          </a:p>
          <a:p>
            <a:pPr marL="0" lvl="1" indent="0">
              <a:buNone/>
              <a:tabLst>
                <a:tab pos="810260" algn="l"/>
              </a:tabLst>
            </a:pPr>
            <a:r>
              <a:rPr lang="fr-FR" sz="1800" b="1" dirty="0" smtClean="0">
                <a:solidFill>
                  <a:schemeClr val="accent1"/>
                </a:solidFill>
                <a:latin typeface="Times New Roman" charset="0"/>
              </a:rPr>
              <a:t>Consultation </a:t>
            </a:r>
            <a:r>
              <a:rPr lang="fr-FR" sz="1800" b="1" dirty="0">
                <a:solidFill>
                  <a:schemeClr val="accent1"/>
                </a:solidFill>
                <a:latin typeface="Times New Roman" charset="0"/>
              </a:rPr>
              <a:t>simple : elle contient un seul </a:t>
            </a:r>
            <a:r>
              <a:rPr lang="fr-FR" sz="1800" b="1" dirty="0" smtClean="0">
                <a:solidFill>
                  <a:schemeClr val="accent1"/>
                </a:solidFill>
                <a:latin typeface="Times New Roman" charset="0"/>
              </a:rPr>
              <a:t>critère</a:t>
            </a:r>
            <a:endParaRPr lang="fr-FR" sz="1800" b="1" dirty="0">
              <a:solidFill>
                <a:schemeClr val="accent1"/>
              </a:solidFill>
              <a:latin typeface="Times New Roman" charset="0"/>
            </a:endParaRPr>
          </a:p>
          <a:p>
            <a:pPr marL="0" lvl="1" indent="0" algn="just">
              <a:buNone/>
              <a:tabLst>
                <a:tab pos="810260" algn="l"/>
              </a:tabLst>
            </a:pPr>
            <a:endParaRPr lang="fr-FR" sz="1800" dirty="0">
              <a:solidFill>
                <a:prstClr val="black"/>
              </a:solidFill>
              <a:latin typeface="Times New Roman" pitchFamily="18" charset="0"/>
              <a:ea typeface="Times New Roman"/>
              <a:cs typeface="Times New Roman" pitchFamily="18" charset="0"/>
            </a:endParaRPr>
          </a:p>
          <a:p>
            <a:pPr marL="285750" lvl="1" indent="-285750" algn="just">
              <a:tabLst>
                <a:tab pos="810260" algn="l"/>
              </a:tabLst>
            </a:pPr>
            <a:r>
              <a:rPr lang="fr-FR" sz="1800" dirty="0">
                <a:solidFill>
                  <a:prstClr val="black"/>
                </a:solidFill>
                <a:latin typeface="Times New Roman" pitchFamily="18" charset="0"/>
                <a:ea typeface="Times New Roman"/>
                <a:cs typeface="Times New Roman" pitchFamily="18" charset="0"/>
              </a:rPr>
              <a:t>L’exécution de la requête s’effectue en cliquant sur le </a:t>
            </a:r>
            <a:r>
              <a:rPr lang="fr-FR" sz="1800" dirty="0" smtClean="0">
                <a:solidFill>
                  <a:prstClr val="black"/>
                </a:solidFill>
                <a:latin typeface="Times New Roman" pitchFamily="18" charset="0"/>
                <a:ea typeface="Times New Roman"/>
                <a:cs typeface="Times New Roman" pitchFamily="18" charset="0"/>
              </a:rPr>
              <a:t>bouton </a:t>
            </a:r>
            <a:endParaRPr lang="fr-FR" sz="1800" dirty="0">
              <a:solidFill>
                <a:prstClr val="black"/>
              </a:solidFill>
              <a:latin typeface="Times New Roman" pitchFamily="18" charset="0"/>
              <a:ea typeface="Times New Roman"/>
              <a:cs typeface="Times New Roman" pitchFamily="18" charset="0"/>
            </a:endParaRPr>
          </a:p>
          <a:p>
            <a:pPr marL="285750" lvl="1" indent="-285750" algn="just">
              <a:tabLst>
                <a:tab pos="810260" algn="l"/>
              </a:tabLst>
            </a:pPr>
            <a:r>
              <a:rPr lang="fr-FR" sz="1800" dirty="0">
                <a:solidFill>
                  <a:prstClr val="black"/>
                </a:solidFill>
                <a:latin typeface="Times New Roman" pitchFamily="18" charset="0"/>
                <a:ea typeface="Times New Roman"/>
                <a:cs typeface="Times New Roman" pitchFamily="18" charset="0"/>
              </a:rPr>
              <a:t>La zone de critères sert à construire les filtres à appliquer à la recherche. Elle doit contenir au moins un critère. L’utilisateur peut ajouter autant de critères qu’il le désire.</a:t>
            </a:r>
          </a:p>
          <a:p>
            <a:pPr marL="285750" lvl="1" indent="-285750" algn="just">
              <a:tabLst>
                <a:tab pos="810260" algn="l"/>
              </a:tabLst>
            </a:pPr>
            <a:r>
              <a:rPr lang="fr-FR" sz="1800" dirty="0">
                <a:solidFill>
                  <a:prstClr val="black"/>
                </a:solidFill>
                <a:latin typeface="Times New Roman" pitchFamily="18" charset="0"/>
                <a:ea typeface="Times New Roman"/>
                <a:cs typeface="Times New Roman" pitchFamily="18" charset="0"/>
              </a:rPr>
              <a:t>A l’ouverture de la fenêtre de recherche, il y a toujours un critère affiché.</a:t>
            </a:r>
          </a:p>
          <a:p>
            <a:pPr marL="285750" lvl="1" indent="-285750" algn="just">
              <a:tabLst>
                <a:tab pos="810260" algn="l"/>
              </a:tabLst>
            </a:pPr>
            <a:r>
              <a:rPr lang="fr-FR" sz="1800" dirty="0">
                <a:solidFill>
                  <a:prstClr val="black"/>
                </a:solidFill>
                <a:latin typeface="Times New Roman" pitchFamily="18" charset="0"/>
                <a:ea typeface="Times New Roman"/>
                <a:cs typeface="Times New Roman" pitchFamily="18" charset="0"/>
              </a:rPr>
              <a:t>Un double clic sur la ligne sélectionnée permet de reconstituer le bulletin de paie.</a:t>
            </a:r>
          </a:p>
          <a:p>
            <a:pPr lvl="1"/>
            <a:endParaRPr lang="fr-FR" dirty="0" smtClean="0">
              <a:latin typeface="Times New Roman" pitchFamily="18" charset="0"/>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21</a:t>
            </a:fld>
            <a:endParaRPr lang="fr-FR" sz="800">
              <a:solidFill>
                <a:schemeClr val="bg1"/>
              </a:solidFill>
            </a:endParaRPr>
          </a:p>
        </p:txBody>
      </p:sp>
      <p:pic>
        <p:nvPicPr>
          <p:cNvPr id="7" name="Image 6"/>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24429" y="3320988"/>
            <a:ext cx="187325" cy="198755"/>
          </a:xfrm>
          <a:prstGeom prst="rect">
            <a:avLst/>
          </a:prstGeom>
          <a:noFill/>
          <a:ln>
            <a:noFill/>
          </a:ln>
        </p:spPr>
      </p:pic>
      <p:sp>
        <p:nvSpPr>
          <p:cNvPr id="8"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9" name="Rectangle 2"/>
          <p:cNvSpPr txBox="1">
            <a:spLocks noChangeArrowheads="1"/>
          </p:cNvSpPr>
          <p:nvPr/>
        </p:nvSpPr>
        <p:spPr bwMode="gray">
          <a:xfrm>
            <a:off x="197294" y="442981"/>
            <a:ext cx="8784468" cy="489086"/>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t>
            </a:r>
            <a:r>
              <a:rPr lang="fr-FR" dirty="0"/>
              <a:t>Recherche des bulletins de paye</a:t>
            </a: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24286528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251520" y="1124744"/>
            <a:ext cx="8568952" cy="432048"/>
          </a:xfrm>
        </p:spPr>
        <p:txBody>
          <a:bodyPr/>
          <a:lstStyle/>
          <a:p>
            <a:pPr lvl="1" fontAlgn="auto">
              <a:spcAft>
                <a:spcPts val="0"/>
              </a:spcAft>
              <a:defRPr/>
            </a:pPr>
            <a:r>
              <a:rPr lang="fr-FR" sz="1800" b="1" kern="1200" dirty="0" smtClean="0"/>
              <a:t>Requêtes </a:t>
            </a:r>
            <a:r>
              <a:rPr lang="fr-FR" sz="1800" b="1" kern="1200" dirty="0" err="1"/>
              <a:t>multi-critères</a:t>
            </a:r>
            <a:r>
              <a:rPr lang="fr-FR" sz="2000" b="1" cap="all" dirty="0"/>
              <a:t/>
            </a:r>
            <a:br>
              <a:rPr lang="fr-FR" sz="2000" b="1" cap="all" dirty="0"/>
            </a:br>
            <a:endParaRPr lang="fr-FR" sz="2000" b="1" dirty="0"/>
          </a:p>
        </p:txBody>
      </p:sp>
      <p:sp>
        <p:nvSpPr>
          <p:cNvPr id="13314" name="Espace réservé du contenu 4"/>
          <p:cNvSpPr>
            <a:spLocks noGrp="1"/>
          </p:cNvSpPr>
          <p:nvPr>
            <p:ph idx="1"/>
          </p:nvPr>
        </p:nvSpPr>
        <p:spPr>
          <a:xfrm>
            <a:off x="179512" y="1556792"/>
            <a:ext cx="8101211" cy="4788571"/>
          </a:xfrm>
        </p:spPr>
        <p:txBody>
          <a:bodyPr/>
          <a:lstStyle/>
          <a:p>
            <a:pPr marL="285750" lvl="1" indent="0">
              <a:spcAft>
                <a:spcPts val="600"/>
              </a:spcAft>
              <a:buNone/>
              <a:tabLst>
                <a:tab pos="810260" algn="l"/>
              </a:tabLst>
            </a:pPr>
            <a:endParaRPr lang="fr-FR" dirty="0" smtClean="0">
              <a:ea typeface="Times New Roman"/>
              <a:cs typeface="Arial"/>
            </a:endParaRPr>
          </a:p>
          <a:p>
            <a:pPr marL="571500" lvl="1" indent="-285750">
              <a:spcAft>
                <a:spcPts val="600"/>
              </a:spcAft>
              <a:tabLst>
                <a:tab pos="810260" algn="l"/>
              </a:tabLst>
            </a:pPr>
            <a:r>
              <a:rPr lang="fr-FR" sz="1800" dirty="0" smtClean="0">
                <a:ea typeface="Times New Roman"/>
                <a:cs typeface="Arial"/>
              </a:rPr>
              <a:t>Ajout des critères : cliquer sur l’icône </a:t>
            </a:r>
          </a:p>
          <a:p>
            <a:pPr marL="571500" lvl="1" indent="-285750">
              <a:spcAft>
                <a:spcPts val="600"/>
              </a:spcAft>
              <a:tabLst>
                <a:tab pos="810260" algn="l"/>
              </a:tabLst>
            </a:pPr>
            <a:endParaRPr lang="fr-FR" sz="1800" dirty="0" smtClean="0">
              <a:ea typeface="Times New Roman"/>
              <a:cs typeface="Arial"/>
            </a:endParaRPr>
          </a:p>
          <a:p>
            <a:pPr marL="571500" lvl="1" indent="-285750">
              <a:spcAft>
                <a:spcPts val="600"/>
              </a:spcAft>
              <a:tabLst>
                <a:tab pos="810260" algn="l"/>
              </a:tabLst>
            </a:pPr>
            <a:r>
              <a:rPr lang="fr-FR" sz="1800" dirty="0" smtClean="0">
                <a:ea typeface="Times New Roman"/>
                <a:cs typeface="Arial"/>
              </a:rPr>
              <a:t>Combinaison de deux critères</a:t>
            </a:r>
          </a:p>
          <a:p>
            <a:pPr marL="0" lvl="1" indent="0" algn="just">
              <a:spcAft>
                <a:spcPts val="600"/>
              </a:spcAft>
              <a:buNone/>
              <a:tabLst>
                <a:tab pos="810260" algn="l"/>
              </a:tabLst>
            </a:pPr>
            <a:r>
              <a:rPr lang="fr-FR" sz="1800" dirty="0" err="1" smtClean="0">
                <a:solidFill>
                  <a:prstClr val="black"/>
                </a:solidFill>
                <a:latin typeface="Times New Roman" pitchFamily="18" charset="0"/>
                <a:ea typeface="Times New Roman"/>
                <a:cs typeface="Times New Roman" pitchFamily="18" charset="0"/>
              </a:rPr>
              <a:t>XéMéLios</a:t>
            </a:r>
            <a:r>
              <a:rPr lang="fr-FR" sz="1800" dirty="0" smtClean="0">
                <a:solidFill>
                  <a:prstClr val="black"/>
                </a:solidFill>
                <a:latin typeface="Times New Roman" pitchFamily="18" charset="0"/>
                <a:ea typeface="Times New Roman"/>
                <a:cs typeface="Times New Roman" pitchFamily="18" charset="0"/>
              </a:rPr>
              <a:t> permet de combiner plusieurs critères afin d'affiner au mieux les recherches. Pour ce faire, il suffit de cliquer sur le bouton pour ajouter un critère dans la zone de critères. Deux critères peuvent s'appliquer à une recherche en formant un ET ou un OU.</a:t>
            </a:r>
          </a:p>
          <a:p>
            <a:pPr marL="0" lvl="1" indent="0" algn="just">
              <a:spcAft>
                <a:spcPts val="600"/>
              </a:spcAft>
              <a:buNone/>
              <a:tabLst>
                <a:tab pos="810260" algn="l"/>
              </a:tabLst>
            </a:pPr>
            <a:r>
              <a:rPr lang="fr-FR" sz="1800" dirty="0" smtClean="0">
                <a:solidFill>
                  <a:prstClr val="black"/>
                </a:solidFill>
                <a:latin typeface="Times New Roman" pitchFamily="18" charset="0"/>
                <a:ea typeface="Times New Roman"/>
                <a:cs typeface="Times New Roman" pitchFamily="18" charset="0"/>
              </a:rPr>
              <a:t>Un </a:t>
            </a:r>
            <a:r>
              <a:rPr lang="fr-FR" sz="1800" b="1" cap="all" dirty="0" smtClean="0">
                <a:solidFill>
                  <a:schemeClr val="accent1"/>
                </a:solidFill>
                <a:latin typeface="Times New Roman" charset="0"/>
              </a:rPr>
              <a:t>ET </a:t>
            </a:r>
            <a:r>
              <a:rPr lang="fr-FR" sz="1800" dirty="0" smtClean="0">
                <a:solidFill>
                  <a:prstClr val="black"/>
                </a:solidFill>
                <a:latin typeface="Times New Roman" pitchFamily="18" charset="0"/>
                <a:ea typeface="Times New Roman"/>
                <a:cs typeface="Times New Roman" pitchFamily="18" charset="0"/>
              </a:rPr>
              <a:t>fait que les éléments recherchés doivent correspondre aux deux critères. Par exemple, une recherche sur les bulletins de paye avec un premier critère "Année mois" : septembre 2012 ET un second critère "Agent (nom)": DUPONT, ramènera les bulletins de paye des agents s'appelant DUPONT pour le mois de septembre 2012.</a:t>
            </a:r>
          </a:p>
          <a:p>
            <a:pPr lvl="1"/>
            <a:endParaRPr lang="fr-FR" dirty="0" smtClean="0">
              <a:latin typeface="Times New Roman" pitchFamily="18" charset="0"/>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22</a:t>
            </a:fld>
            <a:endParaRPr lang="fr-FR" sz="800">
              <a:solidFill>
                <a:schemeClr val="bg1"/>
              </a:solidFill>
            </a:endParaRPr>
          </a:p>
        </p:txBody>
      </p:sp>
      <p:pic>
        <p:nvPicPr>
          <p:cNvPr id="7" name="Image 6"/>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94498" y="1943249"/>
            <a:ext cx="190500" cy="196850"/>
          </a:xfrm>
          <a:prstGeom prst="rect">
            <a:avLst/>
          </a:prstGeom>
          <a:solidFill>
            <a:srgbClr val="FFFFFF"/>
          </a:solidFill>
          <a:ln>
            <a:noFill/>
          </a:ln>
        </p:spPr>
      </p:pic>
      <p:sp>
        <p:nvSpPr>
          <p:cNvPr id="8"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13266291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u contenu 4"/>
          <p:cNvSpPr>
            <a:spLocks noGrp="1"/>
          </p:cNvSpPr>
          <p:nvPr>
            <p:ph idx="1"/>
          </p:nvPr>
        </p:nvSpPr>
        <p:spPr>
          <a:xfrm>
            <a:off x="107504" y="1052736"/>
            <a:ext cx="8208715" cy="5112568"/>
          </a:xfrm>
        </p:spPr>
        <p:txBody>
          <a:bodyPr/>
          <a:lstStyle/>
          <a:p>
            <a:pPr algn="just"/>
            <a:r>
              <a:rPr lang="fr-FR" b="0" dirty="0" smtClean="0">
                <a:solidFill>
                  <a:prstClr val="black"/>
                </a:solidFill>
                <a:latin typeface="Times New Roman" pitchFamily="18" charset="0"/>
                <a:ea typeface="Times New Roman"/>
                <a:cs typeface="Times New Roman" pitchFamily="18" charset="0"/>
              </a:rPr>
              <a:t>Un </a:t>
            </a:r>
            <a:r>
              <a:rPr lang="fr-FR" sz="2000" cap="all" dirty="0" smtClean="0">
                <a:solidFill>
                  <a:schemeClr val="accent1"/>
                </a:solidFill>
                <a:latin typeface="Times New Roman" charset="0"/>
              </a:rPr>
              <a:t>OU</a:t>
            </a:r>
            <a:r>
              <a:rPr lang="fr-FR" b="0" dirty="0" smtClean="0">
                <a:solidFill>
                  <a:prstClr val="black"/>
                </a:solidFill>
                <a:latin typeface="Times New Roman" pitchFamily="18" charset="0"/>
                <a:ea typeface="Times New Roman"/>
                <a:cs typeface="Times New Roman" pitchFamily="18" charset="0"/>
              </a:rPr>
              <a:t> fait que les éléments recherchés doivent correspondre à l'un ou l'autre des deux critères. Ainsi, une recherche sur les bulletins de paye avec un premier critère "Montant Net" &gt;= 20 000 € OU un second critère "Montant Net" &lt;= 200 € renvoie tous les bulletins dont les montants nets sont inférieurs à 200 € OU supérieurs à 20 000 €.</a:t>
            </a:r>
          </a:p>
          <a:p>
            <a:endParaRPr lang="fr-FR" b="0" dirty="0" smtClean="0">
              <a:solidFill>
                <a:prstClr val="black"/>
              </a:solidFill>
              <a:latin typeface="Times New Roman" pitchFamily="18" charset="0"/>
              <a:ea typeface="Times New Roman"/>
              <a:cs typeface="Times New Roman" pitchFamily="18" charset="0"/>
            </a:endParaRPr>
          </a:p>
          <a:p>
            <a:endParaRPr lang="fr-FR" b="0" dirty="0">
              <a:solidFill>
                <a:prstClr val="black"/>
              </a:solidFill>
              <a:latin typeface="Times New Roman" pitchFamily="18" charset="0"/>
              <a:ea typeface="Times New Roman"/>
              <a:cs typeface="Times New Roman" pitchFamily="18" charset="0"/>
            </a:endParaRPr>
          </a:p>
          <a:p>
            <a:endParaRPr lang="fr-FR" b="0" dirty="0" smtClean="0">
              <a:solidFill>
                <a:prstClr val="black"/>
              </a:solidFill>
              <a:latin typeface="Times New Roman" pitchFamily="18" charset="0"/>
              <a:ea typeface="Times New Roman"/>
              <a:cs typeface="Times New Roman" pitchFamily="18" charset="0"/>
            </a:endParaRPr>
          </a:p>
          <a:p>
            <a:pPr marL="0" lvl="1" indent="0">
              <a:buNone/>
              <a:tabLst>
                <a:tab pos="810260" algn="l"/>
              </a:tabLst>
            </a:pPr>
            <a:endParaRPr lang="fr-FR" dirty="0" smtClean="0">
              <a:solidFill>
                <a:prstClr val="black"/>
              </a:solidFill>
              <a:latin typeface="Times New Roman" pitchFamily="18" charset="0"/>
              <a:ea typeface="Times New Roman"/>
              <a:cs typeface="Times New Roman" pitchFamily="18" charset="0"/>
            </a:endParaRPr>
          </a:p>
          <a:p>
            <a:pPr marL="0" lvl="1" indent="0">
              <a:buNone/>
              <a:tabLst>
                <a:tab pos="810260" algn="l"/>
              </a:tabLst>
            </a:pPr>
            <a:endParaRPr lang="fr-FR" dirty="0" smtClean="0">
              <a:solidFill>
                <a:prstClr val="black"/>
              </a:solidFill>
              <a:latin typeface="Times New Roman" pitchFamily="18" charset="0"/>
              <a:ea typeface="Times New Roman"/>
              <a:cs typeface="Times New Roman" pitchFamily="18" charset="0"/>
            </a:endParaRPr>
          </a:p>
          <a:p>
            <a:pPr marL="0" lvl="1" indent="0">
              <a:buNone/>
              <a:tabLst>
                <a:tab pos="810260" algn="l"/>
              </a:tabLst>
            </a:pPr>
            <a:endParaRPr lang="fr-FR" dirty="0">
              <a:solidFill>
                <a:prstClr val="black"/>
              </a:solidFill>
              <a:latin typeface="Times New Roman" pitchFamily="18" charset="0"/>
              <a:ea typeface="Times New Roman"/>
              <a:cs typeface="Times New Roman" pitchFamily="18" charset="0"/>
            </a:endParaRPr>
          </a:p>
          <a:p>
            <a:pPr marL="571500" lvl="1" indent="-285750">
              <a:spcAft>
                <a:spcPts val="600"/>
              </a:spcAft>
              <a:tabLst>
                <a:tab pos="810260" algn="l"/>
              </a:tabLst>
            </a:pPr>
            <a:r>
              <a:rPr lang="fr-FR" dirty="0">
                <a:ea typeface="Times New Roman"/>
                <a:cs typeface="Arial"/>
              </a:rPr>
              <a:t>Combinaison de plus de </a:t>
            </a:r>
            <a:r>
              <a:rPr lang="fr-FR" sz="2000" b="1" cap="all" dirty="0">
                <a:solidFill>
                  <a:schemeClr val="accent1"/>
                </a:solidFill>
                <a:latin typeface="Times New Roman" charset="0"/>
                <a:cs typeface="ヒラギノ角ゴ Pro W3" charset="0"/>
              </a:rPr>
              <a:t>2 critères </a:t>
            </a:r>
            <a:r>
              <a:rPr lang="fr-FR" dirty="0">
                <a:ea typeface="Times New Roman"/>
                <a:cs typeface="Arial"/>
              </a:rPr>
              <a:t>avec des </a:t>
            </a:r>
            <a:r>
              <a:rPr lang="fr-FR" sz="2000" b="1" cap="all" dirty="0">
                <a:solidFill>
                  <a:schemeClr val="accent1"/>
                </a:solidFill>
                <a:latin typeface="Times New Roman" charset="0"/>
                <a:cs typeface="ヒラギノ角ゴ Pro W3" charset="0"/>
              </a:rPr>
              <a:t>OU</a:t>
            </a:r>
          </a:p>
          <a:p>
            <a:r>
              <a:rPr lang="fr-FR" b="0" dirty="0" smtClean="0">
                <a:solidFill>
                  <a:prstClr val="black"/>
                </a:solidFill>
                <a:latin typeface="Times New Roman" pitchFamily="18" charset="0"/>
                <a:ea typeface="Times New Roman"/>
                <a:cs typeface="Times New Roman" pitchFamily="18" charset="0"/>
              </a:rPr>
              <a:t>Si on </a:t>
            </a:r>
            <a:r>
              <a:rPr lang="fr-FR" b="0" dirty="0">
                <a:solidFill>
                  <a:prstClr val="black"/>
                </a:solidFill>
                <a:latin typeface="Times New Roman" pitchFamily="18" charset="0"/>
                <a:ea typeface="Times New Roman"/>
                <a:cs typeface="Times New Roman" pitchFamily="18" charset="0"/>
              </a:rPr>
              <a:t>veut </a:t>
            </a:r>
            <a:r>
              <a:rPr lang="fr-FR" b="0" dirty="0" smtClean="0">
                <a:solidFill>
                  <a:prstClr val="black"/>
                </a:solidFill>
                <a:latin typeface="Times New Roman" pitchFamily="18" charset="0"/>
                <a:ea typeface="Times New Roman"/>
                <a:cs typeface="Times New Roman" pitchFamily="18" charset="0"/>
              </a:rPr>
              <a:t>réaliser une </a:t>
            </a:r>
            <a:r>
              <a:rPr lang="fr-FR" b="0" dirty="0">
                <a:solidFill>
                  <a:prstClr val="black"/>
                </a:solidFill>
                <a:latin typeface="Times New Roman" pitchFamily="18" charset="0"/>
                <a:ea typeface="Times New Roman"/>
                <a:cs typeface="Times New Roman" pitchFamily="18" charset="0"/>
              </a:rPr>
              <a:t>recherche « condition1 ET (condition2 OU condition3) », il faut répéter la condition1 dans les deux branches du OU : condition1 ET condition 2 OU condition1 ET condition3 </a:t>
            </a:r>
            <a:r>
              <a:rPr lang="fr-FR" b="0" dirty="0" smtClean="0">
                <a:solidFill>
                  <a:prstClr val="black"/>
                </a:solidFill>
                <a:latin typeface="Times New Roman" pitchFamily="18" charset="0"/>
                <a:ea typeface="Times New Roman"/>
                <a:cs typeface="Times New Roman" pitchFamily="18" charset="0"/>
              </a:rPr>
              <a:t>.</a:t>
            </a:r>
            <a:endParaRPr lang="fr-FR" b="0" dirty="0">
              <a:solidFill>
                <a:prstClr val="black"/>
              </a:solidFill>
              <a:latin typeface="Times New Roman" pitchFamily="18" charset="0"/>
              <a:ea typeface="Times New Roman"/>
              <a:cs typeface="Times New Roman" pitchFamily="18" charset="0"/>
            </a:endParaRPr>
          </a:p>
          <a:p>
            <a:r>
              <a:rPr lang="fr-FR" b="0" dirty="0">
                <a:solidFill>
                  <a:prstClr val="black"/>
                </a:solidFill>
                <a:latin typeface="Times New Roman" pitchFamily="18" charset="0"/>
                <a:ea typeface="Times New Roman"/>
                <a:cs typeface="Times New Roman" pitchFamily="18" charset="0"/>
              </a:rPr>
              <a:t>Ceci est dû au fait qu'il n'y a pas de système de parenthèse entre les critères dans </a:t>
            </a:r>
            <a:r>
              <a:rPr lang="fr-FR" b="0" dirty="0" err="1">
                <a:solidFill>
                  <a:prstClr val="black"/>
                </a:solidFill>
                <a:latin typeface="Times New Roman" pitchFamily="18" charset="0"/>
                <a:ea typeface="Times New Roman"/>
                <a:cs typeface="Times New Roman" pitchFamily="18" charset="0"/>
              </a:rPr>
              <a:t>XéMéLios</a:t>
            </a:r>
            <a:r>
              <a:rPr lang="fr-FR" b="0" dirty="0" smtClean="0">
                <a:solidFill>
                  <a:prstClr val="black"/>
                </a:solidFill>
                <a:latin typeface="Times New Roman" pitchFamily="18" charset="0"/>
                <a:ea typeface="Times New Roman"/>
                <a:cs typeface="Times New Roman" pitchFamily="18" charset="0"/>
              </a:rPr>
              <a:t>.</a:t>
            </a:r>
          </a:p>
          <a:p>
            <a:endParaRPr lang="fr-FR" b="0" dirty="0">
              <a:solidFill>
                <a:prstClr val="black"/>
              </a:solidFill>
              <a:latin typeface="Times New Roman" pitchFamily="18" charset="0"/>
              <a:ea typeface="Times New Roman"/>
              <a:cs typeface="Times New Roman" pitchFamily="18" charset="0"/>
            </a:endParaRPr>
          </a:p>
          <a:p>
            <a:pPr marL="285750" lvl="1" indent="-285750">
              <a:tabLst>
                <a:tab pos="810260" algn="l"/>
              </a:tabLst>
            </a:pPr>
            <a:r>
              <a:rPr lang="fr-FR" dirty="0">
                <a:ea typeface="Times New Roman"/>
                <a:cs typeface="Arial"/>
              </a:rPr>
              <a:t>Suppression d’un critère</a:t>
            </a:r>
          </a:p>
          <a:p>
            <a:pPr marL="342900" lvl="1" indent="-342900">
              <a:buFont typeface="Arial" charset="0"/>
              <a:tabLst>
                <a:tab pos="810260" algn="l"/>
              </a:tabLst>
            </a:pPr>
            <a:r>
              <a:rPr lang="fr-FR" dirty="0">
                <a:solidFill>
                  <a:prstClr val="black"/>
                </a:solidFill>
                <a:latin typeface="Times New Roman" pitchFamily="18" charset="0"/>
                <a:ea typeface="Times New Roman"/>
                <a:cs typeface="Times New Roman" pitchFamily="18" charset="0"/>
              </a:rPr>
              <a:t>cliquer sur le bouton de suppression </a:t>
            </a:r>
          </a:p>
          <a:p>
            <a:pPr marL="342900" lvl="1" indent="-342900">
              <a:buFont typeface="Arial" charset="0"/>
            </a:pPr>
            <a:endParaRPr lang="fr-FR" dirty="0">
              <a:solidFill>
                <a:prstClr val="black"/>
              </a:solidFill>
              <a:latin typeface="Times New Roman" pitchFamily="18" charset="0"/>
              <a:ea typeface="Times New Roman"/>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23</a:t>
            </a:fld>
            <a:endParaRPr lang="fr-FR" sz="800">
              <a:solidFill>
                <a:schemeClr val="bg1"/>
              </a:solidFill>
            </a:endParaRPr>
          </a:p>
        </p:txBody>
      </p:sp>
      <p:pic>
        <p:nvPicPr>
          <p:cNvPr id="8" name="Image 7" descr="supprimer criter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3030" y="5639221"/>
            <a:ext cx="158750" cy="389002"/>
          </a:xfrm>
          <a:prstGeom prst="rect">
            <a:avLst/>
          </a:prstGeom>
          <a:noFill/>
          <a:ln>
            <a:noFill/>
          </a:ln>
        </p:spPr>
      </p:pic>
      <p:pic>
        <p:nvPicPr>
          <p:cNvPr id="3074" name="Picture 2"/>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301" t="4856" r="39848" b="61913"/>
          <a:stretch/>
        </p:blipFill>
        <p:spPr bwMode="auto">
          <a:xfrm>
            <a:off x="2051720" y="1805635"/>
            <a:ext cx="6049402" cy="2099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3305015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u contenu 4"/>
          <p:cNvSpPr>
            <a:spLocks noGrp="1"/>
          </p:cNvSpPr>
          <p:nvPr>
            <p:ph idx="1"/>
          </p:nvPr>
        </p:nvSpPr>
        <p:spPr>
          <a:xfrm>
            <a:off x="258236" y="944394"/>
            <a:ext cx="8685375" cy="1224466"/>
          </a:xfrm>
        </p:spPr>
        <p:txBody>
          <a:bodyPr/>
          <a:lstStyle/>
          <a:p>
            <a:pPr marL="0" indent="0" algn="just">
              <a:buNone/>
            </a:pPr>
            <a:r>
              <a:rPr lang="fr-FR" sz="1800" b="0" dirty="0">
                <a:solidFill>
                  <a:prstClr val="black"/>
                </a:solidFill>
                <a:latin typeface="Times New Roman" pitchFamily="18" charset="0"/>
                <a:ea typeface="Times New Roman"/>
                <a:cs typeface="Times New Roman" pitchFamily="18" charset="0"/>
              </a:rPr>
              <a:t>Il est possible </a:t>
            </a:r>
            <a:r>
              <a:rPr lang="fr-FR" sz="1800" b="0" dirty="0" smtClean="0">
                <a:solidFill>
                  <a:prstClr val="black"/>
                </a:solidFill>
                <a:latin typeface="Times New Roman" pitchFamily="18" charset="0"/>
                <a:ea typeface="Times New Roman"/>
                <a:cs typeface="Times New Roman" pitchFamily="18" charset="0"/>
              </a:rPr>
              <a:t>de procéder à un export simple, un export avancé et un export de données sans recherches préalables des données.</a:t>
            </a:r>
          </a:p>
          <a:p>
            <a:pPr marL="0" indent="0" algn="just">
              <a:buNone/>
            </a:pPr>
            <a:endParaRPr lang="fr-FR" sz="1800" b="0" dirty="0">
              <a:solidFill>
                <a:prstClr val="black"/>
              </a:solidFill>
              <a:latin typeface="Times New Roman" pitchFamily="18" charset="0"/>
              <a:ea typeface="Times New Roman"/>
              <a:cs typeface="Times New Roman" pitchFamily="18" charset="0"/>
            </a:endParaRPr>
          </a:p>
          <a:p>
            <a:pPr marL="0" indent="0" algn="just"/>
            <a:r>
              <a:rPr lang="fr-FR" sz="1800" b="0" dirty="0">
                <a:solidFill>
                  <a:prstClr val="black"/>
                </a:solidFill>
                <a:latin typeface="Times New Roman" pitchFamily="18" charset="0"/>
                <a:ea typeface="Times New Roman"/>
                <a:cs typeface="Times New Roman" pitchFamily="18" charset="0"/>
              </a:rPr>
              <a:t>L’export simple des données ramène </a:t>
            </a:r>
            <a:r>
              <a:rPr lang="fr-FR" sz="1800" b="0" dirty="0" smtClean="0">
                <a:solidFill>
                  <a:prstClr val="black"/>
                </a:solidFill>
                <a:latin typeface="Times New Roman" pitchFamily="18" charset="0"/>
                <a:ea typeface="Times New Roman"/>
                <a:cs typeface="Times New Roman" pitchFamily="18" charset="0"/>
              </a:rPr>
              <a:t>les </a:t>
            </a:r>
            <a:r>
              <a:rPr lang="fr-FR" sz="1800" b="0" dirty="0">
                <a:solidFill>
                  <a:prstClr val="black"/>
                </a:solidFill>
                <a:latin typeface="Times New Roman" pitchFamily="18" charset="0"/>
                <a:ea typeface="Times New Roman"/>
                <a:cs typeface="Times New Roman" pitchFamily="18" charset="0"/>
              </a:rPr>
              <a:t>données en cours </a:t>
            </a:r>
            <a:r>
              <a:rPr lang="fr-FR" sz="1800" b="0" dirty="0" smtClean="0">
                <a:solidFill>
                  <a:prstClr val="black"/>
                </a:solidFill>
                <a:latin typeface="Times New Roman" pitchFamily="18" charset="0"/>
                <a:ea typeface="Times New Roman"/>
                <a:cs typeface="Times New Roman" pitchFamily="18" charset="0"/>
              </a:rPr>
              <a:t>d’affichage,</a:t>
            </a:r>
            <a:endParaRPr lang="fr-FR" sz="1800" dirty="0" smtClean="0">
              <a:solidFill>
                <a:schemeClr val="accent1"/>
              </a:solidFill>
              <a:latin typeface="Times New Roman" charset="0"/>
            </a:endParaRPr>
          </a:p>
          <a:p>
            <a:pPr marL="0" indent="0" algn="just"/>
            <a:r>
              <a:rPr lang="fr-FR" sz="1800" dirty="0">
                <a:solidFill>
                  <a:schemeClr val="accent1"/>
                </a:solidFill>
                <a:latin typeface="Times New Roman" charset="0"/>
              </a:rPr>
              <a:t>A</a:t>
            </a:r>
            <a:r>
              <a:rPr lang="fr-FR" sz="1800" dirty="0" smtClean="0">
                <a:solidFill>
                  <a:schemeClr val="accent1"/>
                </a:solidFill>
                <a:latin typeface="Times New Roman" charset="0"/>
              </a:rPr>
              <a:t> partir </a:t>
            </a:r>
            <a:r>
              <a:rPr lang="fr-FR" sz="1800" dirty="0">
                <a:solidFill>
                  <a:schemeClr val="accent1"/>
                </a:solidFill>
                <a:latin typeface="Times New Roman" charset="0"/>
              </a:rPr>
              <a:t>de la barre d’outils, sélectionner l’icône « exporter la page courante »</a:t>
            </a:r>
          </a:p>
          <a:p>
            <a:pPr marL="0" indent="0" algn="just">
              <a:buNone/>
            </a:pPr>
            <a:endParaRPr lang="fr-FR" sz="1800" dirty="0" smtClean="0">
              <a:solidFill>
                <a:schemeClr val="accent1"/>
              </a:solidFill>
              <a:latin typeface="Times New Roman" charset="0"/>
            </a:endParaRPr>
          </a:p>
          <a:p>
            <a:pPr marL="0" indent="0" algn="just">
              <a:buNone/>
            </a:pPr>
            <a:r>
              <a:rPr lang="fr-FR" sz="1800" b="0" dirty="0" smtClean="0">
                <a:solidFill>
                  <a:prstClr val="black"/>
                </a:solidFill>
                <a:latin typeface="Times New Roman" pitchFamily="18" charset="0"/>
                <a:ea typeface="Times New Roman"/>
                <a:cs typeface="Times New Roman" pitchFamily="18" charset="0"/>
              </a:rPr>
              <a:t>L ’export simple exporte </a:t>
            </a:r>
            <a:r>
              <a:rPr lang="fr-FR" sz="1800" b="0" dirty="0">
                <a:solidFill>
                  <a:prstClr val="black"/>
                </a:solidFill>
                <a:latin typeface="Times New Roman" pitchFamily="18" charset="0"/>
                <a:ea typeface="Times New Roman"/>
                <a:cs typeface="Times New Roman" pitchFamily="18" charset="0"/>
              </a:rPr>
              <a:t>UNIQUEMENT les données de la page en cours </a:t>
            </a:r>
            <a:r>
              <a:rPr lang="fr-FR" sz="1800" b="0" dirty="0" smtClean="0">
                <a:solidFill>
                  <a:prstClr val="black"/>
                </a:solidFill>
                <a:latin typeface="Times New Roman" pitchFamily="18" charset="0"/>
                <a:ea typeface="Times New Roman"/>
                <a:cs typeface="Times New Roman" pitchFamily="18" charset="0"/>
              </a:rPr>
              <a:t>d’affichage (s’il y a deux pages, il faudra faire l’opération pour chaque page).</a:t>
            </a:r>
          </a:p>
          <a:p>
            <a:pPr marL="0" indent="0" algn="just">
              <a:buNone/>
            </a:pPr>
            <a:endParaRPr lang="fr-FR" sz="1800" b="0" dirty="0">
              <a:solidFill>
                <a:prstClr val="black"/>
              </a:solidFill>
              <a:latin typeface="Times New Roman" pitchFamily="18" charset="0"/>
              <a:ea typeface="Times New Roman"/>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24</a:t>
            </a:fld>
            <a:endParaRPr lang="fr-FR" sz="800">
              <a:solidFill>
                <a:schemeClr val="bg1"/>
              </a:solidFill>
            </a:endParaRPr>
          </a:p>
        </p:txBody>
      </p:sp>
      <p:sp>
        <p:nvSpPr>
          <p:cNvPr id="8"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10" name="Rectangle 2"/>
          <p:cNvSpPr txBox="1">
            <a:spLocks noChangeArrowheads="1"/>
          </p:cNvSpPr>
          <p:nvPr/>
        </p:nvSpPr>
        <p:spPr bwMode="gray">
          <a:xfrm>
            <a:off x="268732" y="363433"/>
            <a:ext cx="8784468" cy="592290"/>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t>EXPORTATION </a:t>
            </a:r>
            <a:r>
              <a:rPr lang="fr-FR" dirty="0"/>
              <a:t>DES DONNEES</a:t>
            </a:r>
          </a:p>
        </p:txBody>
      </p:sp>
      <p:pic>
        <p:nvPicPr>
          <p:cNvPr id="1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027" r="53285" b="48352"/>
          <a:stretch/>
        </p:blipFill>
        <p:spPr bwMode="auto">
          <a:xfrm>
            <a:off x="9316" y="2852936"/>
            <a:ext cx="8674879" cy="4190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34758852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07504" y="620688"/>
            <a:ext cx="8964488" cy="288032"/>
          </a:xfrm>
        </p:spPr>
        <p:txBody>
          <a:bodyPr/>
          <a:lstStyle/>
          <a:p>
            <a:pPr lvl="1" fontAlgn="auto">
              <a:spcAft>
                <a:spcPts val="0"/>
              </a:spcAft>
              <a:defRPr/>
            </a:pPr>
            <a:r>
              <a:rPr lang="fr-FR" sz="1800" b="1" dirty="0" smtClean="0"/>
              <a:t>L’export avancé des données</a:t>
            </a:r>
            <a:r>
              <a:rPr lang="fr-FR" sz="1600" dirty="0">
                <a:solidFill>
                  <a:prstClr val="black"/>
                </a:solidFill>
                <a:latin typeface="Times New Roman" pitchFamily="18" charset="0"/>
                <a:ea typeface="Times New Roman"/>
                <a:cs typeface="Times New Roman" pitchFamily="18" charset="0"/>
              </a:rPr>
              <a:t/>
            </a:r>
            <a:br>
              <a:rPr lang="fr-FR" sz="1600" dirty="0">
                <a:solidFill>
                  <a:prstClr val="black"/>
                </a:solidFill>
                <a:latin typeface="Times New Roman" pitchFamily="18" charset="0"/>
                <a:ea typeface="Times New Roman"/>
                <a:cs typeface="Times New Roman" pitchFamily="18" charset="0"/>
              </a:rPr>
            </a:br>
            <a:r>
              <a:rPr lang="fr-FR" sz="1800" b="1" dirty="0" smtClean="0"/>
              <a:t/>
            </a:r>
            <a:br>
              <a:rPr lang="fr-FR" sz="1800" b="1" dirty="0" smtClean="0"/>
            </a:br>
            <a:r>
              <a:rPr lang="fr-FR" sz="2000" b="1" dirty="0" smtClean="0"/>
              <a:t/>
            </a:r>
            <a:br>
              <a:rPr lang="fr-FR" sz="2000" b="1" dirty="0" smtClean="0"/>
            </a:br>
            <a:endParaRPr lang="fr-FR" sz="2000" b="1" dirty="0"/>
          </a:p>
        </p:txBody>
      </p:sp>
      <p:sp>
        <p:nvSpPr>
          <p:cNvPr id="13314" name="Espace réservé du contenu 4"/>
          <p:cNvSpPr>
            <a:spLocks noGrp="1"/>
          </p:cNvSpPr>
          <p:nvPr>
            <p:ph idx="1"/>
          </p:nvPr>
        </p:nvSpPr>
        <p:spPr>
          <a:xfrm>
            <a:off x="107505" y="998711"/>
            <a:ext cx="8748464" cy="1350169"/>
          </a:xfrm>
        </p:spPr>
        <p:txBody>
          <a:bodyPr/>
          <a:lstStyle/>
          <a:p>
            <a:pPr marL="0" indent="0" algn="just"/>
            <a:r>
              <a:rPr lang="fr-FR" sz="1600" b="0" dirty="0">
                <a:solidFill>
                  <a:prstClr val="black"/>
                </a:solidFill>
                <a:latin typeface="Times New Roman" pitchFamily="18" charset="0"/>
                <a:ea typeface="Times New Roman"/>
                <a:cs typeface="Times New Roman" pitchFamily="18" charset="0"/>
              </a:rPr>
              <a:t>L</a:t>
            </a:r>
            <a:r>
              <a:rPr lang="fr-FR" sz="1600" b="0" dirty="0" smtClean="0">
                <a:solidFill>
                  <a:prstClr val="black"/>
                </a:solidFill>
                <a:latin typeface="Times New Roman" pitchFamily="18" charset="0"/>
                <a:ea typeface="Times New Roman"/>
                <a:cs typeface="Times New Roman" pitchFamily="18" charset="0"/>
              </a:rPr>
              <a:t>’export avancé permet de créer des exports adaptés aux différentes requêtes.</a:t>
            </a:r>
          </a:p>
          <a:p>
            <a:pPr marL="0" indent="0" algn="just">
              <a:buNone/>
            </a:pPr>
            <a:r>
              <a:rPr lang="fr-FR" sz="1600" b="0" dirty="0" smtClean="0">
                <a:solidFill>
                  <a:prstClr val="black"/>
                </a:solidFill>
                <a:latin typeface="Times New Roman" pitchFamily="18" charset="0"/>
                <a:ea typeface="Times New Roman"/>
                <a:cs typeface="Times New Roman" pitchFamily="18" charset="0"/>
              </a:rPr>
              <a:t>	 – A partir de </a:t>
            </a:r>
            <a:r>
              <a:rPr lang="fr-FR" sz="1600" b="0" dirty="0">
                <a:solidFill>
                  <a:prstClr val="black"/>
                </a:solidFill>
                <a:latin typeface="Times New Roman" pitchFamily="18" charset="0"/>
                <a:ea typeface="Times New Roman"/>
                <a:cs typeface="Times New Roman" pitchFamily="18" charset="0"/>
              </a:rPr>
              <a:t>la barre d’outils, sélectionner l’icône « </a:t>
            </a:r>
            <a:r>
              <a:rPr lang="fr-FR" sz="1600" b="0" dirty="0" smtClean="0">
                <a:solidFill>
                  <a:prstClr val="black"/>
                </a:solidFill>
                <a:latin typeface="Times New Roman" pitchFamily="18" charset="0"/>
                <a:ea typeface="Times New Roman"/>
                <a:cs typeface="Times New Roman" pitchFamily="18" charset="0"/>
              </a:rPr>
              <a:t>export avancé</a:t>
            </a:r>
            <a:r>
              <a:rPr lang="fr-FR" sz="1600" b="0" dirty="0">
                <a:solidFill>
                  <a:prstClr val="black"/>
                </a:solidFill>
                <a:latin typeface="Times New Roman" pitchFamily="18" charset="0"/>
                <a:ea typeface="Times New Roman"/>
                <a:cs typeface="Times New Roman" pitchFamily="18" charset="0"/>
              </a:rPr>
              <a:t> </a:t>
            </a:r>
            <a:r>
              <a:rPr lang="fr-FR" sz="1600" b="0" dirty="0" smtClean="0">
                <a:solidFill>
                  <a:prstClr val="black"/>
                </a:solidFill>
                <a:latin typeface="Times New Roman" pitchFamily="18" charset="0"/>
                <a:ea typeface="Times New Roman"/>
                <a:cs typeface="Times New Roman" pitchFamily="18" charset="0"/>
              </a:rPr>
              <a:t>»</a:t>
            </a:r>
          </a:p>
          <a:p>
            <a:pPr marL="0" indent="0" algn="just">
              <a:buNone/>
            </a:pPr>
            <a:r>
              <a:rPr lang="fr-FR" sz="1600" b="0" dirty="0" smtClean="0">
                <a:solidFill>
                  <a:prstClr val="black"/>
                </a:solidFill>
                <a:latin typeface="Times New Roman" pitchFamily="18" charset="0"/>
                <a:ea typeface="Times New Roman"/>
                <a:cs typeface="Times New Roman" pitchFamily="18" charset="0"/>
              </a:rPr>
              <a:t>	 –Cliquer sur « nouveau » pour créer un export</a:t>
            </a:r>
            <a:endParaRPr lang="fr-FR" sz="1600" b="0" dirty="0">
              <a:solidFill>
                <a:prstClr val="black"/>
              </a:solidFill>
              <a:latin typeface="Times New Roman" pitchFamily="18" charset="0"/>
              <a:ea typeface="Times New Roman"/>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25</a:t>
            </a:fld>
            <a:endParaRPr lang="fr-FR" sz="800">
              <a:solidFill>
                <a:schemeClr val="bg1"/>
              </a:solidFill>
            </a:endParaRPr>
          </a:p>
        </p:txBody>
      </p:sp>
      <p:sp>
        <p:nvSpPr>
          <p:cNvPr id="13317"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225" r="54981" b="48384"/>
          <a:stretch/>
        </p:blipFill>
        <p:spPr bwMode="auto">
          <a:xfrm>
            <a:off x="0" y="2600908"/>
            <a:ext cx="8748464"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25341203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719572" y="1016732"/>
            <a:ext cx="5436604" cy="288032"/>
          </a:xfrm>
        </p:spPr>
        <p:txBody>
          <a:bodyPr/>
          <a:lstStyle/>
          <a:p>
            <a:pPr lvl="1" fontAlgn="auto">
              <a:spcAft>
                <a:spcPts val="0"/>
              </a:spcAft>
              <a:defRPr/>
            </a:pPr>
            <a:r>
              <a:rPr lang="fr-FR" sz="1800" dirty="0" smtClean="0">
                <a:solidFill>
                  <a:prstClr val="black"/>
                </a:solidFill>
                <a:latin typeface="Times New Roman" pitchFamily="18" charset="0"/>
                <a:ea typeface="Times New Roman"/>
                <a:cs typeface="Times New Roman" pitchFamily="18" charset="0"/>
              </a:rPr>
              <a:t>Configurer </a:t>
            </a:r>
            <a:r>
              <a:rPr lang="fr-FR" sz="1800" dirty="0">
                <a:solidFill>
                  <a:prstClr val="black"/>
                </a:solidFill>
                <a:latin typeface="Times New Roman" pitchFamily="18" charset="0"/>
                <a:ea typeface="Times New Roman"/>
                <a:cs typeface="Times New Roman" pitchFamily="18" charset="0"/>
              </a:rPr>
              <a:t>un export </a:t>
            </a:r>
            <a:r>
              <a:rPr lang="fr-FR" sz="1800" dirty="0" smtClean="0">
                <a:solidFill>
                  <a:prstClr val="black"/>
                </a:solidFill>
                <a:latin typeface="Times New Roman" pitchFamily="18" charset="0"/>
                <a:ea typeface="Times New Roman"/>
                <a:cs typeface="Times New Roman" pitchFamily="18" charset="0"/>
              </a:rPr>
              <a:t>avancé</a:t>
            </a:r>
            <a:endParaRPr lang="fr-FR" sz="2000" b="1" dirty="0"/>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26</a:t>
            </a:fld>
            <a:endParaRPr lang="fr-FR" sz="800" dirty="0">
              <a:solidFill>
                <a:schemeClr val="bg1"/>
              </a:solidFill>
            </a:endParaRPr>
          </a:p>
        </p:txBody>
      </p:sp>
      <p:pic>
        <p:nvPicPr>
          <p:cNvPr id="6146"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8522" t="9947" r="22065" b="17948"/>
          <a:stretch/>
        </p:blipFill>
        <p:spPr bwMode="auto">
          <a:xfrm>
            <a:off x="107504" y="1304764"/>
            <a:ext cx="8640960" cy="4806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2408388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79512" y="980728"/>
            <a:ext cx="8964488" cy="288032"/>
          </a:xfrm>
        </p:spPr>
        <p:txBody>
          <a:bodyPr/>
          <a:lstStyle/>
          <a:p>
            <a:pPr lvl="1" fontAlgn="auto">
              <a:spcAft>
                <a:spcPts val="0"/>
              </a:spcAft>
              <a:defRPr/>
            </a:pPr>
            <a:r>
              <a:rPr lang="fr-FR" sz="1600" dirty="0" smtClean="0">
                <a:solidFill>
                  <a:prstClr val="black"/>
                </a:solidFill>
                <a:latin typeface="Times New Roman" pitchFamily="18" charset="0"/>
                <a:ea typeface="Times New Roman"/>
                <a:cs typeface="Times New Roman" pitchFamily="18" charset="0"/>
              </a:rPr>
              <a:t>Configurer </a:t>
            </a:r>
            <a:r>
              <a:rPr lang="fr-FR" sz="1600" dirty="0">
                <a:solidFill>
                  <a:prstClr val="black"/>
                </a:solidFill>
                <a:latin typeface="Times New Roman" pitchFamily="18" charset="0"/>
                <a:ea typeface="Times New Roman"/>
                <a:cs typeface="Times New Roman" pitchFamily="18" charset="0"/>
              </a:rPr>
              <a:t>un export </a:t>
            </a:r>
            <a:r>
              <a:rPr lang="fr-FR" sz="1600" dirty="0" smtClean="0">
                <a:solidFill>
                  <a:prstClr val="black"/>
                </a:solidFill>
                <a:latin typeface="Times New Roman" pitchFamily="18" charset="0"/>
                <a:ea typeface="Times New Roman"/>
                <a:cs typeface="Times New Roman" pitchFamily="18" charset="0"/>
              </a:rPr>
              <a:t>avancé</a:t>
            </a:r>
            <a:r>
              <a:rPr lang="fr-FR" sz="1600" dirty="0">
                <a:solidFill>
                  <a:prstClr val="black"/>
                </a:solidFill>
                <a:latin typeface="Times New Roman" pitchFamily="18" charset="0"/>
                <a:ea typeface="Times New Roman"/>
                <a:cs typeface="Times New Roman" pitchFamily="18" charset="0"/>
              </a:rPr>
              <a:t/>
            </a:r>
            <a:br>
              <a:rPr lang="fr-FR" sz="1600" dirty="0">
                <a:solidFill>
                  <a:prstClr val="black"/>
                </a:solidFill>
                <a:latin typeface="Times New Roman" pitchFamily="18" charset="0"/>
                <a:ea typeface="Times New Roman"/>
                <a:cs typeface="Times New Roman" pitchFamily="18" charset="0"/>
              </a:rPr>
            </a:br>
            <a:r>
              <a:rPr lang="fr-FR" sz="2000" b="1" dirty="0"/>
              <a:t/>
            </a:r>
            <a:br>
              <a:rPr lang="fr-FR" sz="2000" b="1" dirty="0"/>
            </a:br>
            <a:endParaRPr lang="fr-FR" sz="2000" b="1" dirty="0"/>
          </a:p>
        </p:txBody>
      </p:sp>
      <p:sp>
        <p:nvSpPr>
          <p:cNvPr id="13314" name="Espace réservé du contenu 4"/>
          <p:cNvSpPr>
            <a:spLocks noGrp="1"/>
          </p:cNvSpPr>
          <p:nvPr>
            <p:ph idx="1"/>
          </p:nvPr>
        </p:nvSpPr>
        <p:spPr>
          <a:xfrm>
            <a:off x="107504" y="1340768"/>
            <a:ext cx="8173219" cy="4788571"/>
          </a:xfrm>
        </p:spPr>
        <p:txBody>
          <a:bodyPr/>
          <a:lstStyle/>
          <a:p>
            <a:pPr marL="0" indent="0" algn="just">
              <a:buNone/>
            </a:pPr>
            <a:r>
              <a:rPr lang="fr-FR" sz="1600" b="0" dirty="0" smtClean="0">
                <a:solidFill>
                  <a:prstClr val="black"/>
                </a:solidFill>
                <a:latin typeface="Times New Roman" pitchFamily="18" charset="0"/>
                <a:ea typeface="Times New Roman"/>
                <a:cs typeface="Times New Roman" pitchFamily="18" charset="0"/>
              </a:rPr>
              <a:t>Sélectionner les informations à exporter en les cochant. On peut tout sélectionner.</a:t>
            </a:r>
            <a:endParaRPr lang="fr-FR" sz="1600" b="0" dirty="0">
              <a:solidFill>
                <a:prstClr val="black"/>
              </a:solidFill>
              <a:latin typeface="Times New Roman" pitchFamily="18" charset="0"/>
              <a:ea typeface="Times New Roman"/>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27</a:t>
            </a:fld>
            <a:endParaRPr lang="fr-FR" sz="800">
              <a:solidFill>
                <a:schemeClr val="bg1"/>
              </a:solidFill>
            </a:endParaRPr>
          </a:p>
        </p:txBody>
      </p:sp>
      <p:pic>
        <p:nvPicPr>
          <p:cNvPr id="7170"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8036" r="23826" b="20696"/>
          <a:stretch/>
        </p:blipFill>
        <p:spPr bwMode="auto">
          <a:xfrm>
            <a:off x="107504" y="1772816"/>
            <a:ext cx="8820980" cy="4414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6347560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79512" y="980728"/>
            <a:ext cx="8964488" cy="288032"/>
          </a:xfrm>
        </p:spPr>
        <p:txBody>
          <a:bodyPr/>
          <a:lstStyle/>
          <a:p>
            <a:pPr lvl="1" fontAlgn="auto">
              <a:spcAft>
                <a:spcPts val="0"/>
              </a:spcAft>
              <a:defRPr/>
            </a:pPr>
            <a:r>
              <a:rPr lang="fr-FR" sz="1600" dirty="0" smtClean="0">
                <a:solidFill>
                  <a:prstClr val="black"/>
                </a:solidFill>
                <a:latin typeface="Times New Roman" pitchFamily="18" charset="0"/>
                <a:ea typeface="Times New Roman"/>
                <a:cs typeface="Times New Roman" pitchFamily="18" charset="0"/>
              </a:rPr>
              <a:t>Configurer </a:t>
            </a:r>
            <a:r>
              <a:rPr lang="fr-FR" sz="1600" dirty="0">
                <a:solidFill>
                  <a:prstClr val="black"/>
                </a:solidFill>
                <a:latin typeface="Times New Roman" pitchFamily="18" charset="0"/>
                <a:ea typeface="Times New Roman"/>
                <a:cs typeface="Times New Roman" pitchFamily="18" charset="0"/>
              </a:rPr>
              <a:t>un export avancé. Donner un nom à la requête puis cliquer sur enregistrer.</a:t>
            </a:r>
            <a:br>
              <a:rPr lang="fr-FR" sz="1600" dirty="0">
                <a:solidFill>
                  <a:prstClr val="black"/>
                </a:solidFill>
                <a:latin typeface="Times New Roman" pitchFamily="18" charset="0"/>
                <a:ea typeface="Times New Roman"/>
                <a:cs typeface="Times New Roman" pitchFamily="18" charset="0"/>
              </a:rPr>
            </a:br>
            <a:r>
              <a:rPr lang="fr-FR" sz="1600" dirty="0">
                <a:solidFill>
                  <a:prstClr val="black"/>
                </a:solidFill>
                <a:latin typeface="Times New Roman" pitchFamily="18" charset="0"/>
                <a:ea typeface="Times New Roman"/>
                <a:cs typeface="Times New Roman" pitchFamily="18" charset="0"/>
              </a:rPr>
              <a:t/>
            </a:r>
            <a:br>
              <a:rPr lang="fr-FR" sz="1600" dirty="0">
                <a:solidFill>
                  <a:prstClr val="black"/>
                </a:solidFill>
                <a:latin typeface="Times New Roman" pitchFamily="18" charset="0"/>
                <a:ea typeface="Times New Roman"/>
                <a:cs typeface="Times New Roman" pitchFamily="18" charset="0"/>
              </a:rPr>
            </a:br>
            <a:r>
              <a:rPr lang="fr-FR" sz="2000" b="1" dirty="0"/>
              <a:t/>
            </a:r>
            <a:br>
              <a:rPr lang="fr-FR" sz="2000" b="1" dirty="0"/>
            </a:br>
            <a:endParaRPr lang="fr-FR" sz="2000" b="1" dirty="0"/>
          </a:p>
        </p:txBody>
      </p:sp>
      <p:sp>
        <p:nvSpPr>
          <p:cNvPr id="13314" name="Espace réservé du contenu 4"/>
          <p:cNvSpPr>
            <a:spLocks noGrp="1"/>
          </p:cNvSpPr>
          <p:nvPr>
            <p:ph idx="1"/>
          </p:nvPr>
        </p:nvSpPr>
        <p:spPr>
          <a:xfrm>
            <a:off x="107504" y="1340768"/>
            <a:ext cx="8173219" cy="4788571"/>
          </a:xfrm>
        </p:spPr>
        <p:txBody>
          <a:bodyPr/>
          <a:lstStyle/>
          <a:p>
            <a:pPr marL="0" indent="0" algn="just">
              <a:buNone/>
            </a:pPr>
            <a:endParaRPr lang="fr-FR" sz="1600" b="0" dirty="0">
              <a:solidFill>
                <a:prstClr val="black"/>
              </a:solidFill>
              <a:latin typeface="Times New Roman" pitchFamily="18" charset="0"/>
              <a:ea typeface="Times New Roman"/>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28</a:t>
            </a:fld>
            <a:endParaRPr lang="fr-FR" sz="800">
              <a:solidFill>
                <a:schemeClr val="bg1"/>
              </a:solidFill>
            </a:endParaRPr>
          </a:p>
        </p:txBody>
      </p:sp>
      <p:pic>
        <p:nvPicPr>
          <p:cNvPr id="819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5849" r="23630" b="23187"/>
          <a:stretch/>
        </p:blipFill>
        <p:spPr bwMode="auto">
          <a:xfrm>
            <a:off x="251520" y="1340768"/>
            <a:ext cx="8784976" cy="4186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space réservé du pied de page 6"/>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r>
              <a:rPr lang="fr-FR" sz="800" smtClean="0">
                <a:solidFill>
                  <a:schemeClr val="bg1"/>
                </a:solidFill>
              </a:rPr>
              <a:t>Méthodologie et pratique du contrôle de la gestion RH et des rémunérations du personnel des collectivités territoriales</a:t>
            </a:r>
            <a:endParaRPr lang="fr-FR" sz="800" dirty="0">
              <a:solidFill>
                <a:schemeClr val="bg1"/>
              </a:solidFill>
            </a:endParaRP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11784727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79512" y="980728"/>
            <a:ext cx="8964488" cy="288032"/>
          </a:xfrm>
        </p:spPr>
        <p:txBody>
          <a:bodyPr/>
          <a:lstStyle/>
          <a:p>
            <a:pPr lvl="1" fontAlgn="auto">
              <a:spcAft>
                <a:spcPts val="0"/>
              </a:spcAft>
              <a:defRPr/>
            </a:pPr>
            <a:r>
              <a:rPr lang="fr-FR" sz="1800" dirty="0" smtClean="0">
                <a:solidFill>
                  <a:prstClr val="black"/>
                </a:solidFill>
                <a:latin typeface="Times New Roman" pitchFamily="18" charset="0"/>
                <a:ea typeface="Times New Roman"/>
                <a:cs typeface="Times New Roman" pitchFamily="18" charset="0"/>
              </a:rPr>
              <a:t>Configurer </a:t>
            </a:r>
            <a:r>
              <a:rPr lang="fr-FR" sz="1800" dirty="0">
                <a:solidFill>
                  <a:prstClr val="black"/>
                </a:solidFill>
                <a:latin typeface="Times New Roman" pitchFamily="18" charset="0"/>
                <a:ea typeface="Times New Roman"/>
                <a:cs typeface="Times New Roman" pitchFamily="18" charset="0"/>
              </a:rPr>
              <a:t>un export </a:t>
            </a:r>
            <a:r>
              <a:rPr lang="fr-FR" sz="1800" dirty="0" smtClean="0">
                <a:solidFill>
                  <a:prstClr val="black"/>
                </a:solidFill>
                <a:latin typeface="Times New Roman" pitchFamily="18" charset="0"/>
                <a:ea typeface="Times New Roman"/>
                <a:cs typeface="Times New Roman" pitchFamily="18" charset="0"/>
              </a:rPr>
              <a:t>avancé</a:t>
            </a:r>
            <a:r>
              <a:rPr lang="fr-FR" sz="1800" dirty="0">
                <a:solidFill>
                  <a:prstClr val="black"/>
                </a:solidFill>
                <a:latin typeface="Times New Roman" pitchFamily="18" charset="0"/>
                <a:ea typeface="Times New Roman"/>
                <a:cs typeface="Times New Roman" pitchFamily="18" charset="0"/>
              </a:rPr>
              <a:t/>
            </a:r>
            <a:br>
              <a:rPr lang="fr-FR" sz="1800" dirty="0">
                <a:solidFill>
                  <a:prstClr val="black"/>
                </a:solidFill>
                <a:latin typeface="Times New Roman" pitchFamily="18" charset="0"/>
                <a:ea typeface="Times New Roman"/>
                <a:cs typeface="Times New Roman" pitchFamily="18" charset="0"/>
              </a:rPr>
            </a:br>
            <a:r>
              <a:rPr lang="fr-FR" sz="1800" dirty="0">
                <a:solidFill>
                  <a:prstClr val="black"/>
                </a:solidFill>
                <a:latin typeface="Times New Roman" pitchFamily="18" charset="0"/>
                <a:ea typeface="Times New Roman"/>
                <a:cs typeface="Times New Roman" pitchFamily="18" charset="0"/>
              </a:rPr>
              <a:t/>
            </a:r>
            <a:br>
              <a:rPr lang="fr-FR" sz="1800" dirty="0">
                <a:solidFill>
                  <a:prstClr val="black"/>
                </a:solidFill>
                <a:latin typeface="Times New Roman" pitchFamily="18" charset="0"/>
                <a:ea typeface="Times New Roman"/>
                <a:cs typeface="Times New Roman" pitchFamily="18" charset="0"/>
              </a:rPr>
            </a:br>
            <a:r>
              <a:rPr lang="fr-FR" sz="1600" dirty="0">
                <a:solidFill>
                  <a:prstClr val="black"/>
                </a:solidFill>
                <a:latin typeface="Times New Roman" pitchFamily="18" charset="0"/>
                <a:ea typeface="Times New Roman"/>
                <a:cs typeface="Times New Roman" pitchFamily="18" charset="0"/>
              </a:rPr>
              <a:t/>
            </a:r>
            <a:br>
              <a:rPr lang="fr-FR" sz="1600" dirty="0">
                <a:solidFill>
                  <a:prstClr val="black"/>
                </a:solidFill>
                <a:latin typeface="Times New Roman" pitchFamily="18" charset="0"/>
                <a:ea typeface="Times New Roman"/>
                <a:cs typeface="Times New Roman" pitchFamily="18" charset="0"/>
              </a:rPr>
            </a:br>
            <a:r>
              <a:rPr lang="fr-FR" sz="2000" b="1" dirty="0"/>
              <a:t/>
            </a:r>
            <a:br>
              <a:rPr lang="fr-FR" sz="2000" b="1" dirty="0"/>
            </a:br>
            <a:endParaRPr lang="fr-FR" sz="2000" b="1" dirty="0"/>
          </a:p>
        </p:txBody>
      </p:sp>
      <p:sp>
        <p:nvSpPr>
          <p:cNvPr id="13314" name="Espace réservé du contenu 4"/>
          <p:cNvSpPr>
            <a:spLocks noGrp="1"/>
          </p:cNvSpPr>
          <p:nvPr>
            <p:ph idx="1"/>
          </p:nvPr>
        </p:nvSpPr>
        <p:spPr>
          <a:xfrm>
            <a:off x="107504" y="1340768"/>
            <a:ext cx="8173219" cy="4788571"/>
          </a:xfrm>
        </p:spPr>
        <p:txBody>
          <a:bodyPr/>
          <a:lstStyle/>
          <a:p>
            <a:pPr marL="0" indent="0" algn="just">
              <a:buNone/>
            </a:pPr>
            <a:r>
              <a:rPr lang="fr-FR" sz="1600" b="0" dirty="0" smtClean="0">
                <a:solidFill>
                  <a:prstClr val="black"/>
                </a:solidFill>
                <a:latin typeface="Times New Roman" pitchFamily="18" charset="0"/>
                <a:ea typeface="Times New Roman"/>
                <a:cs typeface="Times New Roman" pitchFamily="18" charset="0"/>
              </a:rPr>
              <a:t>La nouvelle requête est insérée dans la bibliothèque des requêtes disponibles.</a:t>
            </a:r>
            <a:endParaRPr lang="fr-FR" sz="1600" b="0" dirty="0">
              <a:solidFill>
                <a:prstClr val="black"/>
              </a:solidFill>
              <a:latin typeface="Times New Roman" pitchFamily="18" charset="0"/>
              <a:ea typeface="Times New Roman"/>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29</a:t>
            </a:fld>
            <a:endParaRPr lang="fr-FR" sz="800">
              <a:solidFill>
                <a:schemeClr val="bg1"/>
              </a:solidFill>
            </a:endParaRPr>
          </a:p>
        </p:txBody>
      </p:sp>
      <p:pic>
        <p:nvPicPr>
          <p:cNvPr id="9218"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2105" r="23239" b="17252"/>
          <a:stretch/>
        </p:blipFill>
        <p:spPr bwMode="auto">
          <a:xfrm>
            <a:off x="107504" y="1772816"/>
            <a:ext cx="8172400" cy="470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Espace réservé du pied de page 1"/>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3" name="Espace réservé de la date 2"/>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927612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11660" y="980728"/>
            <a:ext cx="6263989" cy="359432"/>
          </a:xfrm>
        </p:spPr>
        <p:txBody>
          <a:bodyPr/>
          <a:lstStyle/>
          <a:p>
            <a:pPr algn="ctr"/>
            <a:r>
              <a:rPr lang="fr-FR" dirty="0"/>
              <a:t>SOMMAIRE</a:t>
            </a:r>
          </a:p>
        </p:txBody>
      </p:sp>
      <p:sp>
        <p:nvSpPr>
          <p:cNvPr id="3" name="Espace réservé du contenu 2"/>
          <p:cNvSpPr>
            <a:spLocks noGrp="1"/>
          </p:cNvSpPr>
          <p:nvPr>
            <p:ph idx="1"/>
          </p:nvPr>
        </p:nvSpPr>
        <p:spPr>
          <a:xfrm>
            <a:off x="143508" y="1412776"/>
            <a:ext cx="8496944" cy="3986783"/>
          </a:xfrm>
        </p:spPr>
        <p:txBody>
          <a:bodyPr/>
          <a:lstStyle/>
          <a:p>
            <a:endParaRPr lang="fr-FR" dirty="0" smtClean="0"/>
          </a:p>
          <a:p>
            <a:pPr>
              <a:buFontTx/>
              <a:buChar char="-"/>
            </a:pPr>
            <a:r>
              <a:rPr lang="fr-FR" dirty="0" smtClean="0"/>
              <a:t>LE </a:t>
            </a:r>
            <a:r>
              <a:rPr lang="fr-FR" dirty="0"/>
              <a:t>CONTENU DE LA MASSE </a:t>
            </a:r>
            <a:r>
              <a:rPr lang="fr-FR" dirty="0" smtClean="0"/>
              <a:t>SALARIALE</a:t>
            </a:r>
          </a:p>
          <a:p>
            <a:pPr>
              <a:buFontTx/>
              <a:buChar char="-"/>
            </a:pPr>
            <a:endParaRPr lang="fr-FR" dirty="0"/>
          </a:p>
          <a:p>
            <a:pPr>
              <a:buFontTx/>
              <a:buChar char="-"/>
            </a:pPr>
            <a:r>
              <a:rPr lang="fr-FR" dirty="0"/>
              <a:t>L’UTILISATION DE L’OUTIL XEMELIOS </a:t>
            </a:r>
            <a:r>
              <a:rPr lang="fr-FR" dirty="0" smtClean="0"/>
              <a:t>POUR CONTROLER LA </a:t>
            </a:r>
            <a:r>
              <a:rPr lang="fr-FR" dirty="0"/>
              <a:t>PAIE</a:t>
            </a:r>
          </a:p>
          <a:p>
            <a:pPr>
              <a:buFontTx/>
              <a:buChar char="-"/>
            </a:pPr>
            <a:endParaRPr lang="fr-FR" dirty="0"/>
          </a:p>
          <a:p>
            <a:pPr>
              <a:buFontTx/>
              <a:buChar char="-"/>
            </a:pPr>
            <a:r>
              <a:rPr lang="fr-FR" dirty="0" smtClean="0"/>
              <a:t>L’UTILISATION DE L’OUTIL ALTAIR POUR CONTROLER LA PAIE</a:t>
            </a:r>
          </a:p>
          <a:p>
            <a:pPr>
              <a:buFontTx/>
              <a:buChar char="-"/>
            </a:pPr>
            <a:endParaRPr lang="fr-FR" dirty="0"/>
          </a:p>
          <a:p>
            <a:pPr>
              <a:buFontTx/>
              <a:buChar char="-"/>
            </a:pPr>
            <a:r>
              <a:rPr lang="fr-FR" cap="all" dirty="0"/>
              <a:t>Les autres fonctions d’ALTAIR </a:t>
            </a:r>
            <a:r>
              <a:rPr lang="fr-FR" cap="all" dirty="0" smtClean="0"/>
              <a:t> : Effectifs</a:t>
            </a:r>
            <a:r>
              <a:rPr lang="fr-FR" cap="all" dirty="0"/>
              <a:t>, </a:t>
            </a:r>
            <a:r>
              <a:rPr lang="fr-FR" cap="all" dirty="0" smtClean="0"/>
              <a:t>pyramides des </a:t>
            </a:r>
            <a:r>
              <a:rPr lang="fr-FR" cap="all" dirty="0" err="1" smtClean="0"/>
              <a:t>ages</a:t>
            </a:r>
            <a:r>
              <a:rPr lang="fr-FR" cap="all" dirty="0" smtClean="0"/>
              <a:t>, </a:t>
            </a:r>
            <a:r>
              <a:rPr lang="fr-FR" cap="all" dirty="0" smtClean="0"/>
              <a:t>rémunérations brutes, </a:t>
            </a:r>
            <a:endParaRPr lang="fr-FR" cap="all" dirty="0"/>
          </a:p>
          <a:p>
            <a:pPr>
              <a:buFontTx/>
              <a:buChar char="-"/>
            </a:pPr>
            <a:endParaRPr lang="fr-FR" dirty="0"/>
          </a:p>
          <a:p>
            <a:pPr>
              <a:buFontTx/>
              <a:buChar char="-"/>
            </a:pPr>
            <a:endParaRPr lang="fr-FR" dirty="0"/>
          </a:p>
          <a:p>
            <a:endParaRPr lang="fr-FR" dirty="0" smtClean="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3</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627681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79512" y="980728"/>
            <a:ext cx="8964488" cy="288032"/>
          </a:xfrm>
        </p:spPr>
        <p:txBody>
          <a:bodyPr/>
          <a:lstStyle/>
          <a:p>
            <a:pPr lvl="1" fontAlgn="auto">
              <a:spcAft>
                <a:spcPts val="0"/>
              </a:spcAft>
              <a:defRPr/>
            </a:pPr>
            <a:r>
              <a:rPr lang="fr-FR" sz="1800" dirty="0">
                <a:solidFill>
                  <a:prstClr val="black"/>
                </a:solidFill>
                <a:latin typeface="Times New Roman" pitchFamily="18" charset="0"/>
                <a:ea typeface="Times New Roman"/>
                <a:cs typeface="Times New Roman" pitchFamily="18" charset="0"/>
              </a:rPr>
              <a:t>E</a:t>
            </a:r>
            <a:r>
              <a:rPr lang="fr-FR" sz="1800" dirty="0" smtClean="0">
                <a:solidFill>
                  <a:prstClr val="black"/>
                </a:solidFill>
                <a:latin typeface="Times New Roman" pitchFamily="18" charset="0"/>
                <a:ea typeface="Times New Roman"/>
                <a:cs typeface="Times New Roman" pitchFamily="18" charset="0"/>
              </a:rPr>
              <a:t>xport </a:t>
            </a:r>
            <a:r>
              <a:rPr lang="fr-FR" sz="1800" dirty="0">
                <a:solidFill>
                  <a:prstClr val="black"/>
                </a:solidFill>
                <a:latin typeface="Times New Roman" pitchFamily="18" charset="0"/>
                <a:ea typeface="Times New Roman"/>
                <a:cs typeface="Times New Roman" pitchFamily="18" charset="0"/>
              </a:rPr>
              <a:t>de données sans recherches préalables des données</a:t>
            </a:r>
            <a:br>
              <a:rPr lang="fr-FR" sz="1800" dirty="0">
                <a:solidFill>
                  <a:prstClr val="black"/>
                </a:solidFill>
                <a:latin typeface="Times New Roman" pitchFamily="18" charset="0"/>
                <a:ea typeface="Times New Roman"/>
                <a:cs typeface="Times New Roman" pitchFamily="18" charset="0"/>
              </a:rPr>
            </a:br>
            <a:r>
              <a:rPr lang="fr-FR" sz="1800" dirty="0">
                <a:solidFill>
                  <a:prstClr val="black"/>
                </a:solidFill>
                <a:latin typeface="Times New Roman" pitchFamily="18" charset="0"/>
                <a:ea typeface="Times New Roman"/>
                <a:cs typeface="Times New Roman" pitchFamily="18" charset="0"/>
              </a:rPr>
              <a:t/>
            </a:r>
            <a:br>
              <a:rPr lang="fr-FR" sz="1800" dirty="0">
                <a:solidFill>
                  <a:prstClr val="black"/>
                </a:solidFill>
                <a:latin typeface="Times New Roman" pitchFamily="18" charset="0"/>
                <a:ea typeface="Times New Roman"/>
                <a:cs typeface="Times New Roman" pitchFamily="18" charset="0"/>
              </a:rPr>
            </a:br>
            <a:r>
              <a:rPr lang="fr-FR" sz="1600" dirty="0">
                <a:solidFill>
                  <a:prstClr val="black"/>
                </a:solidFill>
                <a:latin typeface="Times New Roman" pitchFamily="18" charset="0"/>
                <a:ea typeface="Times New Roman"/>
                <a:cs typeface="Times New Roman" pitchFamily="18" charset="0"/>
              </a:rPr>
              <a:t/>
            </a:r>
            <a:br>
              <a:rPr lang="fr-FR" sz="1600" dirty="0">
                <a:solidFill>
                  <a:prstClr val="black"/>
                </a:solidFill>
                <a:latin typeface="Times New Roman" pitchFamily="18" charset="0"/>
                <a:ea typeface="Times New Roman"/>
                <a:cs typeface="Times New Roman" pitchFamily="18" charset="0"/>
              </a:rPr>
            </a:br>
            <a:r>
              <a:rPr lang="fr-FR" sz="2000" b="1" dirty="0"/>
              <a:t/>
            </a:r>
            <a:br>
              <a:rPr lang="fr-FR" sz="2000" b="1" dirty="0"/>
            </a:br>
            <a:endParaRPr lang="fr-FR" sz="2000" b="1" dirty="0"/>
          </a:p>
        </p:txBody>
      </p:sp>
      <p:sp>
        <p:nvSpPr>
          <p:cNvPr id="13314" name="Espace réservé du contenu 4"/>
          <p:cNvSpPr>
            <a:spLocks noGrp="1"/>
          </p:cNvSpPr>
          <p:nvPr>
            <p:ph idx="1"/>
          </p:nvPr>
        </p:nvSpPr>
        <p:spPr>
          <a:xfrm>
            <a:off x="215516" y="1484784"/>
            <a:ext cx="8173219" cy="4788571"/>
          </a:xfrm>
        </p:spPr>
        <p:txBody>
          <a:bodyPr/>
          <a:lstStyle/>
          <a:p>
            <a:pPr marL="0" indent="0" algn="just"/>
            <a:r>
              <a:rPr lang="fr-FR" sz="1600" b="0" dirty="0">
                <a:solidFill>
                  <a:prstClr val="black"/>
                </a:solidFill>
                <a:latin typeface="Times New Roman" pitchFamily="18" charset="0"/>
                <a:ea typeface="Times New Roman"/>
                <a:cs typeface="Times New Roman" pitchFamily="18" charset="0"/>
              </a:rPr>
              <a:t>Il est possible d'exporter des données sans faire préalablement de recherche ; ceci est utile pour exporter des données pas forcément homogènes. Une fois les données exportées dans un outil bureautique comme Excel ; l’utilisateur pourra retravailler l’état et l’adapter en fonction de ses besoins.</a:t>
            </a:r>
          </a:p>
          <a:p>
            <a:pPr marL="0" indent="0" algn="just"/>
            <a:r>
              <a:rPr lang="fr-FR" sz="1600" b="0" dirty="0" smtClean="0">
                <a:solidFill>
                  <a:prstClr val="black"/>
                </a:solidFill>
                <a:latin typeface="Times New Roman" pitchFamily="18" charset="0"/>
                <a:ea typeface="Times New Roman"/>
                <a:cs typeface="Times New Roman" pitchFamily="18" charset="0"/>
              </a:rPr>
              <a:t>1-Depuis </a:t>
            </a:r>
            <a:r>
              <a:rPr lang="fr-FR" sz="1600" b="0" dirty="0">
                <a:solidFill>
                  <a:prstClr val="black"/>
                </a:solidFill>
                <a:latin typeface="Times New Roman" pitchFamily="18" charset="0"/>
                <a:ea typeface="Times New Roman"/>
                <a:cs typeface="Times New Roman" pitchFamily="18" charset="0"/>
              </a:rPr>
              <a:t>le bandeau de la page d’accueil, choisir Exports puis Exécuter</a:t>
            </a:r>
          </a:p>
          <a:p>
            <a:pPr marL="0" indent="0" algn="just">
              <a:buNone/>
            </a:pPr>
            <a:endParaRPr lang="fr-FR" sz="1600" b="0" dirty="0">
              <a:solidFill>
                <a:prstClr val="black"/>
              </a:solidFill>
              <a:latin typeface="Times New Roman" pitchFamily="18" charset="0"/>
              <a:ea typeface="Times New Roman"/>
              <a:cs typeface="Times New Roman" pitchFamily="18" charset="0"/>
            </a:endParaRPr>
          </a:p>
        </p:txBody>
      </p:sp>
      <p:sp>
        <p:nvSpPr>
          <p:cNvPr id="13316" name="Espace réservé du numéro de diapositive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fontAlgn="base" hangingPunct="1">
              <a:spcBef>
                <a:spcPct val="0"/>
              </a:spcBef>
              <a:spcAft>
                <a:spcPct val="0"/>
              </a:spcAft>
            </a:pPr>
            <a:fld id="{CBFE0AF5-0314-3343-9689-140FBEE89B1E}" type="slidenum">
              <a:rPr lang="fr-FR" sz="800">
                <a:solidFill>
                  <a:schemeClr val="bg1"/>
                </a:solidFill>
              </a:rPr>
              <a:pPr eaLnBrk="1" fontAlgn="base" hangingPunct="1">
                <a:spcBef>
                  <a:spcPct val="0"/>
                </a:spcBef>
                <a:spcAft>
                  <a:spcPct val="0"/>
                </a:spcAft>
              </a:pPr>
              <a:t>30</a:t>
            </a:fld>
            <a:endParaRPr lang="fr-FR" sz="800">
              <a:solidFill>
                <a:schemeClr val="bg1"/>
              </a:solidFill>
            </a:endParaRPr>
          </a:p>
        </p:txBody>
      </p:sp>
      <p:sp>
        <p:nvSpPr>
          <p:cNvPr id="2" name="Espace réservé du pied de page 1"/>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3" name="Espace réservé de la date 2"/>
          <p:cNvSpPr>
            <a:spLocks noGrp="1"/>
          </p:cNvSpPr>
          <p:nvPr>
            <p:ph type="dt" sz="half" idx="10"/>
          </p:nvPr>
        </p:nvSpPr>
        <p:spPr/>
        <p:txBody>
          <a:bodyPr/>
          <a:lstStyle/>
          <a:p>
            <a:r>
              <a:rPr lang="fr-FR" smtClean="0"/>
              <a:t>14/10/2016</a:t>
            </a:r>
            <a:endParaRPr lang="fr-FR"/>
          </a:p>
        </p:txBody>
      </p:sp>
      <p:pic>
        <p:nvPicPr>
          <p:cNvPr id="8" name="Image 7"/>
          <p:cNvPicPr/>
          <p:nvPr/>
        </p:nvPicPr>
        <p:blipFill>
          <a:blip r:embed="rId3" cstate="email">
            <a:extLst>
              <a:ext uri="{28A0092B-C50C-407E-A947-70E740481C1C}">
                <a14:useLocalDpi xmlns:a14="http://schemas.microsoft.com/office/drawing/2010/main" val="0"/>
              </a:ext>
            </a:extLst>
          </a:blip>
          <a:srcRect b="57733"/>
          <a:stretch>
            <a:fillRect/>
          </a:stretch>
        </p:blipFill>
        <p:spPr bwMode="auto">
          <a:xfrm>
            <a:off x="719571" y="2960948"/>
            <a:ext cx="6118225" cy="1663065"/>
          </a:xfrm>
          <a:prstGeom prst="rect">
            <a:avLst/>
          </a:prstGeom>
          <a:noFill/>
          <a:ln>
            <a:noFill/>
          </a:ln>
        </p:spPr>
      </p:pic>
      <p:sp>
        <p:nvSpPr>
          <p:cNvPr id="5" name="Rectangle 4"/>
          <p:cNvSpPr/>
          <p:nvPr/>
        </p:nvSpPr>
        <p:spPr>
          <a:xfrm>
            <a:off x="287524" y="4905164"/>
            <a:ext cx="8172908" cy="338554"/>
          </a:xfrm>
          <a:prstGeom prst="rect">
            <a:avLst/>
          </a:prstGeom>
        </p:spPr>
        <p:txBody>
          <a:bodyPr wrap="square">
            <a:spAutoFit/>
          </a:bodyPr>
          <a:lstStyle/>
          <a:p>
            <a:r>
              <a:rPr lang="fr-FR" sz="1600" dirty="0" smtClean="0">
                <a:solidFill>
                  <a:prstClr val="black"/>
                </a:solidFill>
                <a:latin typeface="Times New Roman" pitchFamily="18" charset="0"/>
                <a:ea typeface="Times New Roman"/>
                <a:cs typeface="Times New Roman" pitchFamily="18" charset="0"/>
              </a:rPr>
              <a:t>2-Rechercher </a:t>
            </a:r>
            <a:r>
              <a:rPr lang="fr-FR" sz="1600" dirty="0">
                <a:solidFill>
                  <a:prstClr val="black"/>
                </a:solidFill>
                <a:latin typeface="Times New Roman" pitchFamily="18" charset="0"/>
                <a:ea typeface="Times New Roman"/>
                <a:cs typeface="Times New Roman" pitchFamily="18" charset="0"/>
              </a:rPr>
              <a:t>la collectivité dans </a:t>
            </a:r>
            <a:r>
              <a:rPr lang="fr-FR" sz="1600" dirty="0" smtClean="0">
                <a:solidFill>
                  <a:prstClr val="black"/>
                </a:solidFill>
                <a:latin typeface="Times New Roman" pitchFamily="18" charset="0"/>
                <a:ea typeface="Times New Roman"/>
                <a:cs typeface="Times New Roman" pitchFamily="18" charset="0"/>
              </a:rPr>
              <a:t>la </a:t>
            </a:r>
            <a:r>
              <a:rPr lang="fr-FR" sz="1600" dirty="0">
                <a:solidFill>
                  <a:prstClr val="black"/>
                </a:solidFill>
                <a:latin typeface="Times New Roman" pitchFamily="18" charset="0"/>
                <a:ea typeface="Times New Roman"/>
                <a:cs typeface="Times New Roman" pitchFamily="18" charset="0"/>
              </a:rPr>
              <a:t>liste de collectivités préalablement chargée sur </a:t>
            </a:r>
            <a:r>
              <a:rPr lang="fr-FR" sz="1600" dirty="0" err="1">
                <a:solidFill>
                  <a:prstClr val="black"/>
                </a:solidFill>
                <a:latin typeface="Times New Roman" pitchFamily="18" charset="0"/>
                <a:ea typeface="Times New Roman"/>
                <a:cs typeface="Times New Roman" pitchFamily="18" charset="0"/>
              </a:rPr>
              <a:t>Xémélios</a:t>
            </a:r>
            <a:r>
              <a:rPr lang="fr-FR" sz="1600" dirty="0">
                <a:solidFill>
                  <a:prstClr val="black"/>
                </a:solidFill>
                <a:latin typeface="Times New Roman" pitchFamily="18" charset="0"/>
                <a:ea typeface="Times New Roman"/>
                <a:cs typeface="Times New Roman" pitchFamily="18" charset="0"/>
              </a:rPr>
              <a:t>.</a:t>
            </a:r>
          </a:p>
        </p:txBody>
      </p:sp>
      <p:sp>
        <p:nvSpPr>
          <p:cNvPr id="10" name="Rectangle 9"/>
          <p:cNvSpPr/>
          <p:nvPr/>
        </p:nvSpPr>
        <p:spPr>
          <a:xfrm>
            <a:off x="287524" y="5396118"/>
            <a:ext cx="8325308" cy="338554"/>
          </a:xfrm>
          <a:prstGeom prst="rect">
            <a:avLst/>
          </a:prstGeom>
        </p:spPr>
        <p:txBody>
          <a:bodyPr wrap="square">
            <a:spAutoFit/>
          </a:bodyPr>
          <a:lstStyle/>
          <a:p>
            <a:r>
              <a:rPr lang="fr-FR" sz="1600" dirty="0" smtClean="0">
                <a:solidFill>
                  <a:prstClr val="black"/>
                </a:solidFill>
                <a:latin typeface="Times New Roman" pitchFamily="18" charset="0"/>
                <a:ea typeface="Times New Roman"/>
                <a:cs typeface="Times New Roman" pitchFamily="18" charset="0"/>
              </a:rPr>
              <a:t>3- Suivre la même démarche que pour l’export avancé </a:t>
            </a:r>
            <a:endParaRPr lang="fr-FR" sz="1600" dirty="0">
              <a:solidFill>
                <a:prstClr val="black"/>
              </a:solidFill>
              <a:latin typeface="Times New Roman" pitchFamily="18" charset="0"/>
              <a:ea typeface="Times New Roman"/>
              <a:cs typeface="Times New Roman" pitchFamily="18" charset="0"/>
            </a:endParaRPr>
          </a:p>
        </p:txBody>
      </p:sp>
    </p:spTree>
    <p:extLst>
      <p:ext uri="{BB962C8B-B14F-4D97-AF65-F5344CB8AC3E}">
        <p14:creationId xmlns:p14="http://schemas.microsoft.com/office/powerpoint/2010/main" val="41618380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pPr>
              <a:defRPr/>
            </a:pPr>
            <a:r>
              <a:rPr lang="fr-FR" smtClean="0"/>
              <a:t>Méthodologie et pratique du contrôle de la gestion RH et des rémunérations du personnel des collectivités territoriales</a:t>
            </a:r>
            <a:endParaRPr lang="fr-FR" dirty="0"/>
          </a:p>
        </p:txBody>
      </p:sp>
      <p:sp>
        <p:nvSpPr>
          <p:cNvPr id="6" name="Espace réservé du numéro de diapositive 5"/>
          <p:cNvSpPr>
            <a:spLocks noGrp="1"/>
          </p:cNvSpPr>
          <p:nvPr>
            <p:ph type="sldNum" sz="quarter" idx="12"/>
          </p:nvPr>
        </p:nvSpPr>
        <p:spPr/>
        <p:txBody>
          <a:bodyPr/>
          <a:lstStyle/>
          <a:p>
            <a:pPr>
              <a:defRPr/>
            </a:pPr>
            <a:fld id="{5113ABB2-4C61-4D4B-A827-0EBF0EF70D7C}" type="slidenum">
              <a:rPr lang="fr-FR" smtClean="0"/>
              <a:pPr>
                <a:defRPr/>
              </a:pPr>
              <a:t>31</a:t>
            </a:fld>
            <a:endParaRPr lang="fr-FR" dirty="0"/>
          </a:p>
        </p:txBody>
      </p:sp>
      <p:sp>
        <p:nvSpPr>
          <p:cNvPr id="7" name="Rectangle 2"/>
          <p:cNvSpPr>
            <a:spLocks noGrp="1" noChangeArrowheads="1"/>
          </p:cNvSpPr>
          <p:nvPr>
            <p:ph type="title"/>
          </p:nvPr>
        </p:nvSpPr>
        <p:spPr>
          <a:xfrm>
            <a:off x="359532" y="980728"/>
            <a:ext cx="8388932" cy="5364596"/>
          </a:xfrm>
          <a:solidFill>
            <a:schemeClr val="accent1">
              <a:lumMod val="20000"/>
              <a:lumOff val="80000"/>
            </a:schemeClr>
          </a:solidFill>
          <a:ln>
            <a:solidFill>
              <a:schemeClr val="accent1"/>
            </a:solidFill>
          </a:ln>
        </p:spPr>
        <p:txBody>
          <a:bodyPr anchor="ctr">
            <a:noAutofit/>
          </a:bodyPr>
          <a:lstStyle/>
          <a:p>
            <a:pPr marL="1344613" algn="ctr"/>
            <a:r>
              <a:rPr lang="fr-FR" dirty="0" smtClean="0"/>
              <a:t>ALTAIR</a:t>
            </a:r>
            <a:br>
              <a:rPr lang="fr-FR" dirty="0" smtClean="0"/>
            </a:br>
            <a:r>
              <a:rPr lang="fr-FR" dirty="0" smtClean="0"/>
              <a:t/>
            </a:r>
            <a:br>
              <a:rPr lang="fr-FR" dirty="0" smtClean="0"/>
            </a:br>
            <a:r>
              <a:rPr lang="fr-FR" dirty="0" smtClean="0"/>
              <a:t>Analyse des Lignes de Traitement, des Attributions Indemnitaires et Rémunérations diverses </a:t>
            </a:r>
            <a:br>
              <a:rPr lang="fr-FR" dirty="0" smtClean="0"/>
            </a:br>
            <a:endParaRPr lang="fr-FR" b="1" dirty="0"/>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2691040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5252" y="1160748"/>
            <a:ext cx="8405202" cy="4752528"/>
          </a:xfrm>
        </p:spPr>
        <p:txBody>
          <a:bodyPr>
            <a:noAutofit/>
          </a:bodyPr>
          <a:lstStyle/>
          <a:p>
            <a:pPr marL="0" indent="0">
              <a:buClr>
                <a:srgbClr val="0BD0D9"/>
              </a:buClr>
            </a:pPr>
            <a:r>
              <a:rPr lang="fr-FR" sz="1800" dirty="0">
                <a:solidFill>
                  <a:schemeClr val="accent1"/>
                </a:solidFill>
              </a:rPr>
              <a:t>Comparaison </a:t>
            </a:r>
            <a:r>
              <a:rPr lang="fr-FR" sz="1800" dirty="0" smtClean="0">
                <a:solidFill>
                  <a:schemeClr val="accent1"/>
                </a:solidFill>
              </a:rPr>
              <a:t>du traitement des données sur </a:t>
            </a:r>
            <a:r>
              <a:rPr lang="fr-FR" sz="1800" dirty="0" err="1" smtClean="0">
                <a:solidFill>
                  <a:schemeClr val="accent1"/>
                </a:solidFill>
              </a:rPr>
              <a:t>Xemelios</a:t>
            </a:r>
            <a:r>
              <a:rPr lang="fr-FR" sz="1800" dirty="0" smtClean="0">
                <a:solidFill>
                  <a:schemeClr val="accent1"/>
                </a:solidFill>
              </a:rPr>
              <a:t> et sur </a:t>
            </a:r>
            <a:r>
              <a:rPr lang="fr-FR" sz="1800" dirty="0" err="1" smtClean="0">
                <a:solidFill>
                  <a:schemeClr val="accent1"/>
                </a:solidFill>
              </a:rPr>
              <a:t>Altaïr</a:t>
            </a:r>
            <a:r>
              <a:rPr lang="fr-FR" sz="1800" dirty="0" smtClean="0">
                <a:solidFill>
                  <a:schemeClr val="accent1"/>
                </a:solidFill>
              </a:rPr>
              <a:t> </a:t>
            </a:r>
          </a:p>
          <a:p>
            <a:pPr marL="0" indent="0">
              <a:buClr>
                <a:srgbClr val="0BD0D9"/>
              </a:buClr>
            </a:pPr>
            <a:r>
              <a:rPr lang="fr-FR" sz="1800" dirty="0" smtClean="0">
                <a:solidFill>
                  <a:schemeClr val="accent1"/>
                </a:solidFill>
              </a:rPr>
              <a:t>Expérimentation depuis 2014 </a:t>
            </a:r>
            <a:endParaRPr lang="fr-FR" sz="1800" dirty="0" smtClean="0"/>
          </a:p>
          <a:p>
            <a:pPr marL="0" indent="0">
              <a:buClr>
                <a:srgbClr val="0BD0D9"/>
              </a:buClr>
            </a:pPr>
            <a:endParaRPr lang="fr-FR" dirty="0">
              <a:solidFill>
                <a:prstClr val="black"/>
              </a:solidFill>
            </a:endParaRPr>
          </a:p>
          <a:p>
            <a:pPr marL="285750" lvl="0" indent="-285750">
              <a:buClr>
                <a:srgbClr val="0BD0D9"/>
              </a:buClr>
              <a:buFont typeface="Arial" pitchFamily="34" charset="0"/>
              <a:buChar char="•"/>
            </a:pPr>
            <a:r>
              <a:rPr lang="fr-FR" u="sng" dirty="0" smtClean="0">
                <a:solidFill>
                  <a:prstClr val="black"/>
                </a:solidFill>
              </a:rPr>
              <a:t>Points </a:t>
            </a:r>
            <a:r>
              <a:rPr lang="fr-FR" u="sng" dirty="0">
                <a:solidFill>
                  <a:prstClr val="black"/>
                </a:solidFill>
              </a:rPr>
              <a:t>de </a:t>
            </a:r>
            <a:r>
              <a:rPr lang="fr-FR" u="sng" dirty="0" smtClean="0">
                <a:solidFill>
                  <a:prstClr val="black"/>
                </a:solidFill>
              </a:rPr>
              <a:t>contrôle traités par </a:t>
            </a:r>
            <a:r>
              <a:rPr lang="fr-FR" u="sng" dirty="0" err="1" smtClean="0">
                <a:solidFill>
                  <a:prstClr val="black"/>
                </a:solidFill>
              </a:rPr>
              <a:t>Xemelios</a:t>
            </a:r>
            <a:r>
              <a:rPr lang="fr-FR" u="sng" dirty="0" smtClean="0">
                <a:solidFill>
                  <a:prstClr val="black"/>
                </a:solidFill>
              </a:rPr>
              <a:t> avec transferts sur Excel</a:t>
            </a:r>
          </a:p>
          <a:p>
            <a:pPr marL="0" lvl="0" indent="0">
              <a:buClr>
                <a:srgbClr val="0BD0D9"/>
              </a:buClr>
            </a:pPr>
            <a:r>
              <a:rPr lang="fr-FR" dirty="0" smtClean="0">
                <a:solidFill>
                  <a:prstClr val="black"/>
                </a:solidFill>
              </a:rPr>
              <a:t>Exemple  d’une commune de 19 000 habitants d’environ 500 agents </a:t>
            </a:r>
            <a:r>
              <a:rPr lang="fr-FR" u="sng" dirty="0"/>
              <a:t>sur </a:t>
            </a:r>
            <a:r>
              <a:rPr lang="fr-FR" u="sng" dirty="0" smtClean="0"/>
              <a:t>4 exercices</a:t>
            </a:r>
            <a:r>
              <a:rPr lang="fr-FR" dirty="0" smtClean="0"/>
              <a:t>.</a:t>
            </a:r>
          </a:p>
          <a:p>
            <a:pPr marL="1800000"/>
            <a:r>
              <a:rPr lang="fr-FR" dirty="0" smtClean="0"/>
              <a:t>26 000 bulletins de paye  et  880 </a:t>
            </a:r>
            <a:r>
              <a:rPr lang="fr-FR" dirty="0"/>
              <a:t>000 lignes de </a:t>
            </a:r>
            <a:r>
              <a:rPr lang="fr-FR" dirty="0" smtClean="0"/>
              <a:t>paye</a:t>
            </a:r>
          </a:p>
          <a:p>
            <a:pPr marL="1368000" lvl="0" indent="0">
              <a:buClr>
                <a:srgbClr val="0BD0D9"/>
              </a:buClr>
              <a:buNone/>
            </a:pPr>
            <a:endParaRPr lang="fr-FR" dirty="0" smtClean="0">
              <a:solidFill>
                <a:prstClr val="black"/>
              </a:solidFill>
            </a:endParaRPr>
          </a:p>
          <a:p>
            <a:pPr marL="1366838" lvl="0" indent="-1366838">
              <a:buClr>
                <a:srgbClr val="0BD0D9"/>
              </a:buClr>
              <a:buNone/>
            </a:pPr>
            <a:r>
              <a:rPr lang="fr-FR" dirty="0" smtClean="0">
                <a:solidFill>
                  <a:prstClr val="black"/>
                </a:solidFill>
              </a:rPr>
              <a:t>- Temps passé pour l’importation sous </a:t>
            </a:r>
            <a:r>
              <a:rPr lang="fr-FR" dirty="0" err="1" smtClean="0">
                <a:solidFill>
                  <a:prstClr val="black"/>
                </a:solidFill>
              </a:rPr>
              <a:t>Xemelios</a:t>
            </a:r>
            <a:r>
              <a:rPr lang="fr-FR" dirty="0" smtClean="0">
                <a:solidFill>
                  <a:prstClr val="black"/>
                </a:solidFill>
              </a:rPr>
              <a:t> : </a:t>
            </a:r>
            <a:r>
              <a:rPr lang="fr-FR" u="sng" dirty="0" smtClean="0">
                <a:solidFill>
                  <a:prstClr val="black"/>
                </a:solidFill>
              </a:rPr>
              <a:t>1 heure de transfert</a:t>
            </a:r>
          </a:p>
          <a:p>
            <a:pPr marL="1366838" lvl="0" indent="-1366838">
              <a:buClr>
                <a:srgbClr val="0BD0D9"/>
              </a:buClr>
              <a:buNone/>
            </a:pPr>
            <a:endParaRPr lang="fr-FR" dirty="0" smtClean="0">
              <a:solidFill>
                <a:prstClr val="black"/>
              </a:solidFill>
            </a:endParaRPr>
          </a:p>
          <a:p>
            <a:pPr marL="0" lvl="0" indent="0">
              <a:buClr>
                <a:srgbClr val="0BD0D9"/>
              </a:buClr>
            </a:pPr>
            <a:r>
              <a:rPr lang="fr-FR" dirty="0" smtClean="0"/>
              <a:t>- Tests classiques pour 4 ans : NBI, IHTS, IFTS, PFR, Indemnités d’élu, SFT, cumuls IAT/IFTS et IFTS/PFR : </a:t>
            </a:r>
            <a:r>
              <a:rPr lang="fr-FR" u="sng" dirty="0" smtClean="0"/>
              <a:t>10 heures de travail</a:t>
            </a:r>
            <a:endParaRPr lang="fr-FR" dirty="0" smtClean="0"/>
          </a:p>
          <a:p>
            <a:pPr marL="1368000" indent="0">
              <a:buClr>
                <a:srgbClr val="0BD0D9"/>
              </a:buClr>
              <a:buNone/>
            </a:pPr>
            <a:endParaRPr lang="fr-FR" dirty="0"/>
          </a:p>
          <a:p>
            <a:pPr marL="285750" indent="-285750">
              <a:buClr>
                <a:srgbClr val="0BD0D9"/>
              </a:buClr>
              <a:buFont typeface="Arial" pitchFamily="34" charset="0"/>
              <a:buChar char="•"/>
            </a:pPr>
            <a:r>
              <a:rPr lang="fr-FR" u="sng" dirty="0" smtClean="0">
                <a:solidFill>
                  <a:prstClr val="black"/>
                </a:solidFill>
              </a:rPr>
              <a:t>Traitement à partir de l’outil </a:t>
            </a:r>
            <a:r>
              <a:rPr lang="fr-FR" u="sng" dirty="0" err="1" smtClean="0">
                <a:solidFill>
                  <a:prstClr val="black"/>
                </a:solidFill>
              </a:rPr>
              <a:t>Altaïr</a:t>
            </a:r>
            <a:r>
              <a:rPr lang="fr-FR" dirty="0" smtClean="0">
                <a:solidFill>
                  <a:prstClr val="black"/>
                </a:solidFill>
              </a:rPr>
              <a:t>  </a:t>
            </a:r>
          </a:p>
          <a:p>
            <a:pPr marL="285750" indent="-285750">
              <a:buClr>
                <a:srgbClr val="0BD0D9"/>
              </a:buClr>
              <a:buFontTx/>
              <a:buChar char="-"/>
            </a:pPr>
            <a:r>
              <a:rPr lang="fr-FR" dirty="0" smtClean="0">
                <a:solidFill>
                  <a:prstClr val="black"/>
                </a:solidFill>
              </a:rPr>
              <a:t>- 35 secondes pour l’importation-exportation des données de paie </a:t>
            </a:r>
          </a:p>
          <a:p>
            <a:pPr marL="285750" indent="-285750">
              <a:buClr>
                <a:srgbClr val="0BD0D9"/>
              </a:buClr>
              <a:buFontTx/>
              <a:buChar char="-"/>
            </a:pPr>
            <a:r>
              <a:rPr lang="fr-FR" dirty="0" smtClean="0">
                <a:solidFill>
                  <a:prstClr val="black"/>
                </a:solidFill>
              </a:rPr>
              <a:t>- 1 minute 10 secondes  pour la création du rapport (corei3)</a:t>
            </a:r>
            <a:endParaRPr lang="fr-FR" dirty="0"/>
          </a:p>
        </p:txBody>
      </p:sp>
      <p:sp>
        <p:nvSpPr>
          <p:cNvPr id="6" name="Espace réservé du numéro de diapositive 5"/>
          <p:cNvSpPr>
            <a:spLocks noGrp="1"/>
          </p:cNvSpPr>
          <p:nvPr>
            <p:ph type="sldNum" sz="quarter" idx="12"/>
          </p:nvPr>
        </p:nvSpPr>
        <p:spPr/>
        <p:txBody>
          <a:bodyPr/>
          <a:lstStyle/>
          <a:p>
            <a:fld id="{BB385F9D-D38D-4D36-BDBF-EFEAF4634F5A}" type="slidenum">
              <a:rPr lang="fr-FR" smtClean="0"/>
              <a:t>32</a:t>
            </a:fld>
            <a:endParaRPr lang="fr-FR"/>
          </a:p>
        </p:txBody>
      </p:sp>
      <p:sp>
        <p:nvSpPr>
          <p:cNvPr id="10" name="Espace réservé du pied de page 5"/>
          <p:cNvSpPr>
            <a:spLocks noGrp="1"/>
          </p:cNvSpPr>
          <p:nvPr>
            <p:ph type="ftr" sz="quarter" idx="11"/>
          </p:nvPr>
        </p:nvSpPr>
        <p:spPr>
          <a:xfrm rot="5400000">
            <a:off x="-532806" y="5922640"/>
            <a:ext cx="1400944" cy="264340"/>
          </a:xfrm>
          <a:noFill/>
        </p:spPr>
        <p:txBody>
          <a:bodyPr/>
          <a:lstStyle/>
          <a:p>
            <a:r>
              <a:rPr lang="fr-FR" dirty="0" smtClean="0"/>
              <a:t>Méthodologie et pratique du contrôle de la gestion RH et des rémunérations du personnel des collectivités territoriales</a:t>
            </a:r>
            <a:endParaRPr lang="fr-FR" dirty="0"/>
          </a:p>
        </p:txBody>
      </p:sp>
      <p:sp>
        <p:nvSpPr>
          <p:cNvPr id="5" name="Espace réservé de la date 4"/>
          <p:cNvSpPr>
            <a:spLocks noGrp="1"/>
          </p:cNvSpPr>
          <p:nvPr>
            <p:ph type="dt" sz="half" idx="10"/>
          </p:nvPr>
        </p:nvSpPr>
        <p:spPr/>
        <p:txBody>
          <a:bodyPr/>
          <a:lstStyle/>
          <a:p>
            <a:r>
              <a:rPr lang="fr-FR" smtClean="0"/>
              <a:t>14/10/2016</a:t>
            </a:r>
            <a:endParaRPr lang="fr-FR"/>
          </a:p>
        </p:txBody>
      </p:sp>
      <p:sp>
        <p:nvSpPr>
          <p:cNvPr id="11" name="Rectangle 2"/>
          <p:cNvSpPr txBox="1">
            <a:spLocks noChangeArrowheads="1"/>
          </p:cNvSpPr>
          <p:nvPr/>
        </p:nvSpPr>
        <p:spPr bwMode="gray">
          <a:xfrm>
            <a:off x="235251" y="296652"/>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smtClean="0"/>
              <a:t>conception </a:t>
            </a:r>
            <a:r>
              <a:rPr lang="fr-FR" dirty="0"/>
              <a:t>de l’outil </a:t>
            </a:r>
            <a:r>
              <a:rPr lang="fr-FR" dirty="0" err="1" smtClean="0"/>
              <a:t>altair</a:t>
            </a:r>
            <a:r>
              <a:rPr lang="fr-FR" dirty="0" smtClean="0"/>
              <a:t> :  POURQUOI</a:t>
            </a:r>
            <a:endParaRPr lang="fr-FR" dirty="0">
              <a:latin typeface="+mn-lt"/>
            </a:endParaRPr>
          </a:p>
          <a:p>
            <a:pPr algn="ctr"/>
            <a:endParaRPr lang="fr-FR" dirty="0"/>
          </a:p>
        </p:txBody>
      </p:sp>
    </p:spTree>
    <p:extLst>
      <p:ext uri="{BB962C8B-B14F-4D97-AF65-F5344CB8AC3E}">
        <p14:creationId xmlns:p14="http://schemas.microsoft.com/office/powerpoint/2010/main" val="21702157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20688"/>
            <a:ext cx="8291264" cy="5703912"/>
          </a:xfrm>
        </p:spPr>
        <p:txBody>
          <a:bodyPr>
            <a:normAutofit/>
          </a:bodyPr>
          <a:lstStyle/>
          <a:p>
            <a:pPr marL="0" lvl="0" indent="0" algn="ctr">
              <a:buClr>
                <a:srgbClr val="0BD0D9"/>
              </a:buClr>
              <a:buNone/>
            </a:pPr>
            <a:endParaRPr lang="fr-FR" sz="2800" dirty="0">
              <a:solidFill>
                <a:schemeClr val="accent1"/>
              </a:solidFill>
            </a:endParaRPr>
          </a:p>
          <a:p>
            <a:pPr marL="0" lvl="0" indent="0" algn="ctr">
              <a:buClr>
                <a:srgbClr val="0BD0D9"/>
              </a:buClr>
              <a:buNone/>
            </a:pPr>
            <a:endParaRPr lang="fr-FR" sz="2800" dirty="0">
              <a:solidFill>
                <a:schemeClr val="accent1"/>
              </a:solidFill>
            </a:endParaRPr>
          </a:p>
          <a:p>
            <a:pPr marL="0" lvl="0" indent="0" algn="ctr">
              <a:buClr>
                <a:srgbClr val="0BD0D9"/>
              </a:buClr>
              <a:buNone/>
            </a:pPr>
            <a:endParaRPr lang="fr-FR" sz="2400" dirty="0" smtClean="0">
              <a:solidFill>
                <a:prstClr val="black"/>
              </a:solidFill>
            </a:endParaRPr>
          </a:p>
          <a:p>
            <a:pPr marL="0" indent="0" algn="just">
              <a:buClr>
                <a:srgbClr val="0BD0D9"/>
              </a:buClr>
              <a:buFont typeface="Wingdings" panose="05000000000000000000" pitchFamily="2" charset="2"/>
              <a:buChar char="Ø"/>
            </a:pPr>
            <a:r>
              <a:rPr lang="fr-FR" sz="2400" dirty="0" smtClean="0">
                <a:solidFill>
                  <a:prstClr val="black"/>
                </a:solidFill>
              </a:rPr>
              <a:t>Gain de productivité important sur les contrôles statutaires et réglementaires</a:t>
            </a:r>
          </a:p>
          <a:p>
            <a:pPr marL="0" indent="0" algn="just">
              <a:buClr>
                <a:srgbClr val="0BD0D9"/>
              </a:buClr>
              <a:buFont typeface="Wingdings" panose="05000000000000000000" pitchFamily="2" charset="2"/>
              <a:buChar char="Ø"/>
            </a:pPr>
            <a:r>
              <a:rPr lang="fr-FR" sz="2400" dirty="0" smtClean="0">
                <a:solidFill>
                  <a:prstClr val="black"/>
                </a:solidFill>
              </a:rPr>
              <a:t>Intérêt du calcul automatisé des ETPT : écarts avec les bilans sociaux. Impact sur l’analyse des ratios RH (ex : coût moyen par agent-EQTP)</a:t>
            </a:r>
          </a:p>
          <a:p>
            <a:pPr marL="0" lvl="0" indent="0" algn="just">
              <a:buClr>
                <a:srgbClr val="0BD0D9"/>
              </a:buClr>
              <a:buFont typeface="Wingdings" panose="05000000000000000000" pitchFamily="2" charset="2"/>
              <a:buChar char="Ø"/>
            </a:pPr>
            <a:r>
              <a:rPr lang="fr-FR" sz="2400" dirty="0" smtClean="0">
                <a:solidFill>
                  <a:prstClr val="black"/>
                </a:solidFill>
              </a:rPr>
              <a:t>Nécessité de tester les résultats sur les rémunérations par rapprochement avec le SI de l’INSEE/DGAFP (le SIASP).</a:t>
            </a:r>
            <a:endParaRPr lang="fr-FR" sz="2400" dirty="0">
              <a:solidFill>
                <a:prstClr val="black"/>
              </a:solidFill>
            </a:endParaRPr>
          </a:p>
        </p:txBody>
      </p:sp>
      <p:sp>
        <p:nvSpPr>
          <p:cNvPr id="4" name="Espace réservé du pied de page 3"/>
          <p:cNvSpPr>
            <a:spLocks noGrp="1"/>
          </p:cNvSpPr>
          <p:nvPr>
            <p:ph type="ftr" sz="quarter" idx="11"/>
          </p:nvPr>
        </p:nvSpPr>
        <p:spPr>
          <a:xfrm rot="5400000">
            <a:off x="-664468" y="6009171"/>
            <a:ext cx="1328936" cy="313010"/>
          </a:xfrm>
        </p:spPr>
        <p:txBody>
          <a:bodyPr/>
          <a:lstStyle/>
          <a:p>
            <a:r>
              <a:rPr lang="fr-FR" smtClean="0"/>
              <a:t>Méthodologie et pratique du contrôle de la gestion RH et des rémunérations du personnel des collectivités territoriales</a:t>
            </a:r>
            <a:endParaRPr lang="fr-FR" dirty="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33</a:t>
            </a:fld>
            <a:endParaRPr lang="fr-FR"/>
          </a:p>
        </p:txBody>
      </p:sp>
      <p:sp>
        <p:nvSpPr>
          <p:cNvPr id="2" name="Espace réservé de la date 1"/>
          <p:cNvSpPr>
            <a:spLocks noGrp="1"/>
          </p:cNvSpPr>
          <p:nvPr>
            <p:ph type="dt" sz="half" idx="10"/>
          </p:nvPr>
        </p:nvSpPr>
        <p:spPr/>
        <p:txBody>
          <a:bodyPr/>
          <a:lstStyle/>
          <a:p>
            <a:r>
              <a:rPr lang="fr-FR" smtClean="0"/>
              <a:t>14/10/2016</a:t>
            </a:r>
            <a:endParaRPr lang="fr-FR"/>
          </a:p>
        </p:txBody>
      </p:sp>
      <p:sp>
        <p:nvSpPr>
          <p:cNvPr id="6" name="Rectangle 2"/>
          <p:cNvSpPr txBox="1">
            <a:spLocks noChangeArrowheads="1"/>
          </p:cNvSpPr>
          <p:nvPr/>
        </p:nvSpPr>
        <p:spPr bwMode="gray">
          <a:xfrm>
            <a:off x="251012" y="368660"/>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smtClean="0"/>
              <a:t>retour d’</a:t>
            </a:r>
            <a:r>
              <a:rPr lang="fr-FR" dirty="0" err="1" smtClean="0"/>
              <a:t>experience</a:t>
            </a:r>
            <a:r>
              <a:rPr lang="fr-FR" dirty="0" smtClean="0"/>
              <a:t> – rapports d’analyse</a:t>
            </a:r>
            <a:endParaRPr lang="fr-FR" dirty="0">
              <a:latin typeface="+mn-lt"/>
            </a:endParaRPr>
          </a:p>
          <a:p>
            <a:pPr algn="ctr"/>
            <a:endParaRPr lang="fr-FR" dirty="0"/>
          </a:p>
        </p:txBody>
      </p:sp>
    </p:spTree>
    <p:extLst>
      <p:ext uri="{BB962C8B-B14F-4D97-AF65-F5344CB8AC3E}">
        <p14:creationId xmlns:p14="http://schemas.microsoft.com/office/powerpoint/2010/main" val="20899202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43508" y="872716"/>
            <a:ext cx="8615300" cy="5487888"/>
          </a:xfrm>
        </p:spPr>
        <p:txBody>
          <a:bodyPr>
            <a:normAutofit fontScale="92500"/>
          </a:bodyPr>
          <a:lstStyle/>
          <a:p>
            <a:pPr marL="896938" lvl="0" indent="0">
              <a:buClr>
                <a:srgbClr val="0BD0D9"/>
              </a:buClr>
              <a:buNone/>
            </a:pPr>
            <a:endParaRPr lang="fr-FR" sz="2400" dirty="0" smtClean="0">
              <a:solidFill>
                <a:prstClr val="black"/>
              </a:solidFill>
            </a:endParaRPr>
          </a:p>
          <a:p>
            <a:pPr marL="361950" indent="-180975">
              <a:buClr>
                <a:srgbClr val="0BD0D9"/>
              </a:buClr>
              <a:buFont typeface="Wingdings" panose="05000000000000000000" pitchFamily="2" charset="2"/>
              <a:buChar char="Ø"/>
            </a:pPr>
            <a:r>
              <a:rPr lang="fr-FR" sz="2400" dirty="0" smtClean="0">
                <a:solidFill>
                  <a:prstClr val="black"/>
                </a:solidFill>
              </a:rPr>
              <a:t>Gain de temps appréciable pour l’extraction des données par rapport à </a:t>
            </a:r>
            <a:r>
              <a:rPr lang="fr-FR" sz="2400" dirty="0" err="1" smtClean="0">
                <a:solidFill>
                  <a:prstClr val="black"/>
                </a:solidFill>
              </a:rPr>
              <a:t>Xemelios</a:t>
            </a:r>
            <a:r>
              <a:rPr lang="fr-FR" sz="2400" dirty="0" smtClean="0">
                <a:solidFill>
                  <a:prstClr val="black"/>
                </a:solidFill>
              </a:rPr>
              <a:t>. Paris a été traité en 15 min. (contre près de 2 jours) et les Hôpitaux civils de Lyon en 10 min. pour 1 an</a:t>
            </a:r>
          </a:p>
          <a:p>
            <a:pPr marL="446088" indent="-265113">
              <a:buClr>
                <a:srgbClr val="0BD0D9"/>
              </a:buClr>
              <a:buFont typeface="Wingdings" panose="05000000000000000000" pitchFamily="2" charset="2"/>
              <a:buChar char="Ø"/>
            </a:pPr>
            <a:r>
              <a:rPr lang="fr-FR" sz="2400" dirty="0" smtClean="0">
                <a:solidFill>
                  <a:prstClr val="black"/>
                </a:solidFill>
              </a:rPr>
              <a:t>La </a:t>
            </a:r>
            <a:r>
              <a:rPr lang="fr-FR" sz="2400" dirty="0" smtClean="0"/>
              <a:t>fusion des champs de données des bulletins de paye et lignes de paye est très appréciée </a:t>
            </a:r>
          </a:p>
          <a:p>
            <a:pPr marL="446088" indent="-265113">
              <a:buClr>
                <a:srgbClr val="0BD0D9"/>
              </a:buClr>
              <a:buFont typeface="Wingdings" panose="05000000000000000000" pitchFamily="2" charset="2"/>
              <a:buChar char="Ø"/>
            </a:pPr>
            <a:r>
              <a:rPr lang="fr-FR" sz="2400" dirty="0" smtClean="0">
                <a:solidFill>
                  <a:prstClr val="black"/>
                </a:solidFill>
              </a:rPr>
              <a:t>Ergonomie de l’interface graphique plus intuitive que celle de </a:t>
            </a:r>
            <a:r>
              <a:rPr lang="fr-FR" sz="2400" dirty="0" err="1" smtClean="0">
                <a:solidFill>
                  <a:prstClr val="black"/>
                </a:solidFill>
              </a:rPr>
              <a:t>Xemelios</a:t>
            </a:r>
            <a:endParaRPr lang="fr-FR" sz="2400" dirty="0">
              <a:solidFill>
                <a:prstClr val="black"/>
              </a:solidFill>
            </a:endParaRPr>
          </a:p>
          <a:p>
            <a:pPr marL="446088" indent="-265113">
              <a:buClr>
                <a:srgbClr val="0BD0D9"/>
              </a:buClr>
              <a:buFont typeface="Wingdings" panose="05000000000000000000" pitchFamily="2" charset="2"/>
              <a:buChar char="Ø"/>
            </a:pPr>
            <a:r>
              <a:rPr lang="fr-FR" sz="2400" dirty="0" smtClean="0">
                <a:solidFill>
                  <a:prstClr val="black"/>
                </a:solidFill>
              </a:rPr>
              <a:t>Facilité d’acquisition et formation rapide</a:t>
            </a:r>
            <a:endParaRPr lang="fr-FR" sz="2400" dirty="0">
              <a:solidFill>
                <a:prstClr val="black"/>
              </a:solidFill>
            </a:endParaRPr>
          </a:p>
          <a:p>
            <a:pPr marL="446088" lvl="0" indent="-265113">
              <a:buClr>
                <a:srgbClr val="0BD0D9"/>
              </a:buClr>
              <a:buFont typeface="Wingdings" panose="05000000000000000000" pitchFamily="2" charset="2"/>
              <a:buChar char="Ø"/>
            </a:pPr>
            <a:r>
              <a:rPr lang="fr-FR" sz="2400" dirty="0" smtClean="0">
                <a:solidFill>
                  <a:prstClr val="black"/>
                </a:solidFill>
              </a:rPr>
              <a:t>Mais fiabilité à établir par des tests plus nombreux. Amplifier les tests et les retours d’expérience : passer d’une trentaine à 200 contrôles. Test </a:t>
            </a:r>
            <a:r>
              <a:rPr lang="fr-FR" sz="2400" dirty="0">
                <a:solidFill>
                  <a:prstClr val="black"/>
                </a:solidFill>
              </a:rPr>
              <a:t>sur </a:t>
            </a:r>
            <a:r>
              <a:rPr lang="fr-FR" sz="2400" dirty="0" smtClean="0">
                <a:solidFill>
                  <a:prstClr val="black"/>
                </a:solidFill>
              </a:rPr>
              <a:t>grande collectivité</a:t>
            </a:r>
          </a:p>
          <a:p>
            <a:pPr marL="446088" lvl="0" indent="-265113">
              <a:buClr>
                <a:srgbClr val="0BD0D9"/>
              </a:buClr>
              <a:buFont typeface="Wingdings" panose="05000000000000000000" pitchFamily="2" charset="2"/>
              <a:buChar char="Ø"/>
            </a:pPr>
            <a:r>
              <a:rPr lang="fr-FR" sz="2400" dirty="0" smtClean="0">
                <a:solidFill>
                  <a:prstClr val="black"/>
                </a:solidFill>
              </a:rPr>
              <a:t>Divers problèmes liés aux insuffisances des normes de dématérialisation, certaines déjà notées par l’INSEE</a:t>
            </a:r>
          </a:p>
        </p:txBody>
      </p:sp>
      <p:sp>
        <p:nvSpPr>
          <p:cNvPr id="4" name="Espace réservé du pied de page 3"/>
          <p:cNvSpPr>
            <a:spLocks noGrp="1"/>
          </p:cNvSpPr>
          <p:nvPr>
            <p:ph type="ftr" sz="quarter" idx="11"/>
          </p:nvPr>
        </p:nvSpPr>
        <p:spPr>
          <a:xfrm rot="5400000">
            <a:off x="-664468" y="6009171"/>
            <a:ext cx="1328936" cy="313010"/>
          </a:xfrm>
        </p:spPr>
        <p:txBody>
          <a:bodyPr/>
          <a:lstStyle/>
          <a:p>
            <a:r>
              <a:rPr lang="fr-FR" smtClean="0"/>
              <a:t>Méthodologie et pratique du contrôle de la gestion RH et des rémunérations du personnel des collectivités territoriales</a:t>
            </a:r>
            <a:endParaRPr lang="fr-FR" dirty="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34</a:t>
            </a:fld>
            <a:endParaRPr lang="fr-FR"/>
          </a:p>
        </p:txBody>
      </p:sp>
      <p:sp>
        <p:nvSpPr>
          <p:cNvPr id="2" name="Espace réservé de la date 1"/>
          <p:cNvSpPr>
            <a:spLocks noGrp="1"/>
          </p:cNvSpPr>
          <p:nvPr>
            <p:ph type="dt" sz="half" idx="10"/>
          </p:nvPr>
        </p:nvSpPr>
        <p:spPr/>
        <p:txBody>
          <a:bodyPr/>
          <a:lstStyle/>
          <a:p>
            <a:r>
              <a:rPr lang="fr-FR" smtClean="0"/>
              <a:t>14/10/2016</a:t>
            </a:r>
            <a:endParaRPr lang="fr-FR"/>
          </a:p>
        </p:txBody>
      </p:sp>
      <p:sp>
        <p:nvSpPr>
          <p:cNvPr id="6" name="Rectangle 2"/>
          <p:cNvSpPr txBox="1">
            <a:spLocks noChangeArrowheads="1"/>
          </p:cNvSpPr>
          <p:nvPr/>
        </p:nvSpPr>
        <p:spPr bwMode="gray">
          <a:xfrm>
            <a:off x="268760" y="332656"/>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smtClean="0"/>
              <a:t>retour d’</a:t>
            </a:r>
            <a:r>
              <a:rPr lang="fr-FR" dirty="0" err="1" smtClean="0"/>
              <a:t>experience</a:t>
            </a:r>
            <a:r>
              <a:rPr lang="fr-FR" dirty="0" smtClean="0"/>
              <a:t> – EXTRACTION DES DONNEES</a:t>
            </a:r>
            <a:endParaRPr lang="fr-FR" dirty="0">
              <a:latin typeface="+mn-lt"/>
            </a:endParaRPr>
          </a:p>
          <a:p>
            <a:pPr algn="ctr"/>
            <a:endParaRPr lang="fr-FR" dirty="0"/>
          </a:p>
        </p:txBody>
      </p:sp>
    </p:spTree>
    <p:extLst>
      <p:ext uri="{BB962C8B-B14F-4D97-AF65-F5344CB8AC3E}">
        <p14:creationId xmlns:p14="http://schemas.microsoft.com/office/powerpoint/2010/main" val="35012006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5251" y="1376772"/>
            <a:ext cx="8451549" cy="4947828"/>
          </a:xfrm>
        </p:spPr>
        <p:txBody>
          <a:bodyPr>
            <a:normAutofit/>
          </a:bodyPr>
          <a:lstStyle/>
          <a:p>
            <a:pPr lvl="0">
              <a:buClr>
                <a:srgbClr val="0BD0D9"/>
              </a:buClr>
            </a:pPr>
            <a:endParaRPr lang="fr-FR" sz="2400" dirty="0">
              <a:solidFill>
                <a:prstClr val="black"/>
              </a:solidFill>
            </a:endParaRPr>
          </a:p>
          <a:p>
            <a:pPr marL="0" lvl="0" indent="0">
              <a:buClr>
                <a:srgbClr val="0BD0D9"/>
              </a:buClr>
              <a:buNone/>
            </a:pPr>
            <a:endParaRPr lang="fr-FR" sz="2400" cap="all" dirty="0">
              <a:solidFill>
                <a:schemeClr val="accent1"/>
              </a:solidFill>
              <a:latin typeface="+mj-lt"/>
            </a:endParaRPr>
          </a:p>
          <a:p>
            <a:pPr marL="0" lvl="0" indent="0">
              <a:buClr>
                <a:srgbClr val="0BD0D9"/>
              </a:buClr>
              <a:buNone/>
            </a:pPr>
            <a:endParaRPr lang="fr-FR" sz="2400" b="1" u="sng" dirty="0">
              <a:solidFill>
                <a:prstClr val="black"/>
              </a:solidFill>
            </a:endParaRPr>
          </a:p>
          <a:p>
            <a:pPr marL="265113" lvl="0" indent="-84138">
              <a:buClr>
                <a:srgbClr val="0BD0D9"/>
              </a:buClr>
              <a:buFont typeface="Wingdings" panose="05000000000000000000" pitchFamily="2" charset="2"/>
              <a:buChar char="Ø"/>
            </a:pPr>
            <a:r>
              <a:rPr lang="fr-FR" sz="2000" dirty="0">
                <a:solidFill>
                  <a:prstClr val="black"/>
                </a:solidFill>
              </a:rPr>
              <a:t>Tests de cohérence lignes de paye - bulletins de paye</a:t>
            </a:r>
          </a:p>
          <a:p>
            <a:pPr marL="265113" indent="-84138">
              <a:buClr>
                <a:srgbClr val="0BD0D9"/>
              </a:buClr>
              <a:buFont typeface="Wingdings" panose="05000000000000000000" pitchFamily="2" charset="2"/>
              <a:buChar char="Ø"/>
            </a:pPr>
            <a:r>
              <a:rPr lang="fr-FR" sz="2000" dirty="0">
                <a:solidFill>
                  <a:prstClr val="black"/>
                </a:solidFill>
              </a:rPr>
              <a:t>Cohérence de l’information sur le service fait : rémunérations versées sans quotité de travail</a:t>
            </a:r>
          </a:p>
          <a:p>
            <a:pPr marL="265113" lvl="0" indent="-84138">
              <a:buClr>
                <a:srgbClr val="0BD0D9"/>
              </a:buClr>
              <a:buFont typeface="Wingdings" panose="05000000000000000000" pitchFamily="2" charset="2"/>
              <a:buChar char="Ø"/>
            </a:pPr>
            <a:r>
              <a:rPr lang="fr-FR" sz="2000" dirty="0">
                <a:solidFill>
                  <a:prstClr val="black"/>
                </a:solidFill>
              </a:rPr>
              <a:t>Redressement d’erreurs sur les quotités de travail</a:t>
            </a:r>
          </a:p>
          <a:p>
            <a:pPr marL="265113" indent="-84138">
              <a:buClr>
                <a:srgbClr val="0BD0D9"/>
              </a:buClr>
              <a:buFont typeface="Wingdings" panose="05000000000000000000" pitchFamily="2" charset="2"/>
              <a:buChar char="Ø"/>
            </a:pPr>
            <a:r>
              <a:rPr lang="fr-FR" sz="2000" dirty="0">
                <a:solidFill>
                  <a:prstClr val="black"/>
                </a:solidFill>
              </a:rPr>
              <a:t>Thématique déjà abordée par l’INSEE, émergente dans les JF</a:t>
            </a:r>
          </a:p>
          <a:p>
            <a:pPr marL="0" indent="0">
              <a:buNone/>
            </a:pPr>
            <a:endParaRPr lang="fr-FR" dirty="0"/>
          </a:p>
        </p:txBody>
      </p:sp>
      <p:sp>
        <p:nvSpPr>
          <p:cNvPr id="4" name="Espace réservé du pied de page 3"/>
          <p:cNvSpPr>
            <a:spLocks noGrp="1"/>
          </p:cNvSpPr>
          <p:nvPr>
            <p:ph type="ftr" sz="quarter" idx="11"/>
          </p:nvPr>
        </p:nvSpPr>
        <p:spPr>
          <a:xfrm rot="5400000">
            <a:off x="-664468" y="6009171"/>
            <a:ext cx="1328936" cy="313010"/>
          </a:xfrm>
        </p:spPr>
        <p:txBody>
          <a:bodyPr/>
          <a:lstStyle/>
          <a:p>
            <a:r>
              <a:rPr lang="fr-FR" smtClean="0"/>
              <a:t>Méthodologie et pratique du contrôle de la gestion RH et des rémunérations du personnel des collectivités territoriales</a:t>
            </a:r>
            <a:endParaRPr lang="fr-FR" dirty="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35</a:t>
            </a:fld>
            <a:endParaRPr lang="fr-FR"/>
          </a:p>
        </p:txBody>
      </p:sp>
      <p:sp>
        <p:nvSpPr>
          <p:cNvPr id="2" name="Espace réservé de la date 1"/>
          <p:cNvSpPr>
            <a:spLocks noGrp="1"/>
          </p:cNvSpPr>
          <p:nvPr>
            <p:ph type="dt" sz="half" idx="10"/>
          </p:nvPr>
        </p:nvSpPr>
        <p:spPr/>
        <p:txBody>
          <a:bodyPr/>
          <a:lstStyle/>
          <a:p>
            <a:r>
              <a:rPr lang="fr-FR" smtClean="0"/>
              <a:t>14/10/2016</a:t>
            </a:r>
            <a:endParaRPr lang="fr-FR"/>
          </a:p>
        </p:txBody>
      </p:sp>
      <p:sp>
        <p:nvSpPr>
          <p:cNvPr id="6" name="Rectangle 2"/>
          <p:cNvSpPr txBox="1">
            <a:spLocks noChangeArrowheads="1"/>
          </p:cNvSpPr>
          <p:nvPr/>
        </p:nvSpPr>
        <p:spPr bwMode="gray">
          <a:xfrm>
            <a:off x="235251" y="296652"/>
            <a:ext cx="8892988" cy="82809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endParaRPr lang="fr-FR" dirty="0">
              <a:latin typeface="+mn-lt"/>
            </a:endParaRPr>
          </a:p>
          <a:p>
            <a:pPr algn="ctr"/>
            <a:r>
              <a:rPr lang="fr-FR" dirty="0"/>
              <a:t>Éléments d’appréciation sur la qualité de l’information (fiabilité des bases de </a:t>
            </a:r>
            <a:r>
              <a:rPr lang="fr-FR" dirty="0" smtClean="0"/>
              <a:t>paye)</a:t>
            </a:r>
            <a:endParaRPr lang="fr-FR" dirty="0"/>
          </a:p>
        </p:txBody>
      </p:sp>
    </p:spTree>
    <p:extLst>
      <p:ext uri="{BB962C8B-B14F-4D97-AF65-F5344CB8AC3E}">
        <p14:creationId xmlns:p14="http://schemas.microsoft.com/office/powerpoint/2010/main" val="27977816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11560" y="1084486"/>
            <a:ext cx="8229600" cy="5271864"/>
          </a:xfrm>
        </p:spPr>
        <p:txBody>
          <a:bodyPr>
            <a:normAutofit/>
          </a:bodyPr>
          <a:lstStyle/>
          <a:p>
            <a:pPr marL="1169988" indent="-273050">
              <a:buFont typeface="Wingdings" panose="05000000000000000000" pitchFamily="2" charset="2"/>
              <a:buChar char="Ø"/>
            </a:pPr>
            <a:endParaRPr lang="fr-FR" sz="2400" dirty="0" smtClean="0"/>
          </a:p>
          <a:p>
            <a:pPr marL="1169988" indent="-273050">
              <a:buFont typeface="Wingdings" panose="05000000000000000000" pitchFamily="2" charset="2"/>
              <a:buChar char="Ø"/>
            </a:pPr>
            <a:endParaRPr lang="fr-FR" sz="2400" dirty="0" smtClean="0"/>
          </a:p>
          <a:p>
            <a:pPr marL="0" indent="0" algn="just"/>
            <a:r>
              <a:rPr lang="fr-FR" sz="2400" dirty="0" smtClean="0"/>
              <a:t>Glissement </a:t>
            </a:r>
            <a:r>
              <a:rPr lang="fr-FR" sz="2400" dirty="0"/>
              <a:t>vieillesse technicité : évolution  de </a:t>
            </a:r>
            <a:r>
              <a:rPr lang="fr-FR" sz="2400" dirty="0" smtClean="0"/>
              <a:t>la rémunération </a:t>
            </a:r>
            <a:r>
              <a:rPr lang="fr-FR" sz="2400" dirty="0"/>
              <a:t>moyenne des agents en place ; de la rémunération des agents présents sur toute la période</a:t>
            </a:r>
          </a:p>
          <a:p>
            <a:pPr marL="180975" indent="-180975">
              <a:buNone/>
            </a:pPr>
            <a:endParaRPr lang="fr-FR" sz="2400" dirty="0"/>
          </a:p>
          <a:p>
            <a:pPr marL="0" indent="0" algn="just"/>
            <a:r>
              <a:rPr lang="fr-FR" sz="2400" dirty="0"/>
              <a:t>Calcul de l’effet de noria, impact sur la masse salariale, comparaison avec les données démographiques</a:t>
            </a:r>
          </a:p>
          <a:p>
            <a:pPr marL="0" indent="0">
              <a:buNone/>
            </a:pPr>
            <a:endParaRPr lang="fr-FR" sz="2400" dirty="0" smtClean="0"/>
          </a:p>
          <a:p>
            <a:pPr marL="0" indent="0">
              <a:buNone/>
            </a:pPr>
            <a:endParaRPr lang="fr-FR" sz="2400" dirty="0" smtClean="0"/>
          </a:p>
        </p:txBody>
      </p:sp>
      <p:sp>
        <p:nvSpPr>
          <p:cNvPr id="4" name="Espace réservé du numéro de diapositive 3"/>
          <p:cNvSpPr>
            <a:spLocks noGrp="1"/>
          </p:cNvSpPr>
          <p:nvPr>
            <p:ph type="sldNum" sz="quarter" idx="12"/>
          </p:nvPr>
        </p:nvSpPr>
        <p:spPr/>
        <p:txBody>
          <a:bodyPr/>
          <a:lstStyle/>
          <a:p>
            <a:fld id="{BB385F9D-D38D-4D36-BDBF-EFEAF4634F5A}" type="slidenum">
              <a:rPr lang="fr-FR" smtClean="0"/>
              <a:t>36</a:t>
            </a:fld>
            <a:endParaRPr lang="fr-FR"/>
          </a:p>
        </p:txBody>
      </p:sp>
      <p:sp>
        <p:nvSpPr>
          <p:cNvPr id="5" name="Espace réservé du pied de page 5"/>
          <p:cNvSpPr>
            <a:spLocks noGrp="1"/>
          </p:cNvSpPr>
          <p:nvPr>
            <p:ph type="ftr" sz="quarter" idx="11"/>
          </p:nvPr>
        </p:nvSpPr>
        <p:spPr>
          <a:xfrm rot="5400000">
            <a:off x="-590535" y="6059462"/>
            <a:ext cx="1400944" cy="196131"/>
          </a:xfrm>
          <a:noFill/>
        </p:spPr>
        <p:txBody>
          <a:bodyPr/>
          <a:lstStyle/>
          <a:p>
            <a:r>
              <a:rPr lang="fr-FR" smtClean="0"/>
              <a:t>Méthodologie et pratique du contrôle de la gestion RH et des rémunérations du personnel des collectivités territoriales</a:t>
            </a:r>
            <a:endParaRPr lang="fr-FR" dirty="0"/>
          </a:p>
        </p:txBody>
      </p:sp>
      <p:sp>
        <p:nvSpPr>
          <p:cNvPr id="2" name="Espace réservé de la date 1"/>
          <p:cNvSpPr>
            <a:spLocks noGrp="1"/>
          </p:cNvSpPr>
          <p:nvPr>
            <p:ph type="dt" sz="half" idx="10"/>
          </p:nvPr>
        </p:nvSpPr>
        <p:spPr/>
        <p:txBody>
          <a:bodyPr/>
          <a:lstStyle/>
          <a:p>
            <a:r>
              <a:rPr lang="fr-FR" smtClean="0"/>
              <a:t>14/10/2016</a:t>
            </a:r>
            <a:endParaRPr lang="fr-FR"/>
          </a:p>
        </p:txBody>
      </p:sp>
      <p:sp>
        <p:nvSpPr>
          <p:cNvPr id="6" name="Rectangle 2"/>
          <p:cNvSpPr txBox="1">
            <a:spLocks noChangeArrowheads="1"/>
          </p:cNvSpPr>
          <p:nvPr/>
        </p:nvSpPr>
        <p:spPr bwMode="gray">
          <a:xfrm>
            <a:off x="359532" y="296652"/>
            <a:ext cx="8892988" cy="82809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endParaRPr lang="fr-FR" dirty="0">
              <a:latin typeface="+mn-lt"/>
            </a:endParaRPr>
          </a:p>
          <a:p>
            <a:pPr algn="ctr"/>
            <a:r>
              <a:rPr lang="fr-FR" dirty="0" smtClean="0"/>
              <a:t>EVOLUTIONS TENDANCIELLES</a:t>
            </a:r>
            <a:endParaRPr lang="fr-FR" dirty="0"/>
          </a:p>
        </p:txBody>
      </p:sp>
    </p:spTree>
    <p:extLst>
      <p:ext uri="{BB962C8B-B14F-4D97-AF65-F5344CB8AC3E}">
        <p14:creationId xmlns:p14="http://schemas.microsoft.com/office/powerpoint/2010/main" val="9380658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001" y="1952836"/>
            <a:ext cx="8604956" cy="378045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37</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199247" y="440668"/>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smtClean="0"/>
              <a:t>l’installation et le lancement de l’outil </a:t>
            </a:r>
            <a:r>
              <a:rPr lang="fr-FR" dirty="0" err="1" smtClean="0"/>
              <a:t>altair</a:t>
            </a:r>
            <a:endParaRPr lang="fr-FR" dirty="0"/>
          </a:p>
        </p:txBody>
      </p:sp>
      <p:sp>
        <p:nvSpPr>
          <p:cNvPr id="9" name="Titre 8"/>
          <p:cNvSpPr>
            <a:spLocks noGrp="1"/>
          </p:cNvSpPr>
          <p:nvPr>
            <p:ph type="title"/>
          </p:nvPr>
        </p:nvSpPr>
        <p:spPr>
          <a:xfrm>
            <a:off x="576263" y="1449388"/>
            <a:ext cx="7991475" cy="4067844"/>
          </a:xfrm>
        </p:spPr>
        <p:txBody>
          <a:bodyPr/>
          <a:lstStyle/>
          <a:p>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21" y="2960948"/>
            <a:ext cx="25431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39" y="1484784"/>
            <a:ext cx="8324617"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331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001" y="1952836"/>
            <a:ext cx="8604956" cy="378045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38</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107504" y="296652"/>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smtClean="0"/>
              <a:t>COPIER LES DONNEES PAIES</a:t>
            </a:r>
            <a:endParaRPr lang="fr-FR" dirty="0"/>
          </a:p>
        </p:txBody>
      </p:sp>
      <p:sp>
        <p:nvSpPr>
          <p:cNvPr id="9" name="Titre 8"/>
          <p:cNvSpPr>
            <a:spLocks noGrp="1"/>
          </p:cNvSpPr>
          <p:nvPr>
            <p:ph type="title"/>
          </p:nvPr>
        </p:nvSpPr>
        <p:spPr>
          <a:xfrm>
            <a:off x="107505" y="1124744"/>
            <a:ext cx="8460234" cy="4392488"/>
          </a:xfrm>
        </p:spPr>
        <p:txBody>
          <a:bodyPr/>
          <a:lstStyle/>
          <a:p>
            <a:r>
              <a:rPr lang="fr-FR" dirty="0"/>
              <a:t/>
            </a:r>
            <a:br>
              <a:rPr lang="fr-FR" dirty="0"/>
            </a:br>
            <a:r>
              <a:rPr lang="fr-FR" cap="none" dirty="0" smtClean="0"/>
              <a:t>Copier les données paies à partir des CD-ROMS ou bien des fichiers en ,</a:t>
            </a:r>
            <a:r>
              <a:rPr lang="fr-FR" cap="none" dirty="0" err="1" smtClean="0"/>
              <a:t>xhl</a:t>
            </a:r>
            <a:r>
              <a:rPr lang="fr-FR" cap="none" dirty="0" smtClean="0"/>
              <a:t> ou ,htm transmis par le comptable (de 2 à 5 ans) dans le dossier suivant : </a:t>
            </a:r>
            <a:br>
              <a:rPr lang="fr-FR" cap="none" dirty="0" smtClean="0"/>
            </a:br>
            <a:r>
              <a:rPr lang="fr-FR" u="sng" cap="none" dirty="0" smtClean="0"/>
              <a:t>C/utilisateurs/public/</a:t>
            </a:r>
            <a:r>
              <a:rPr lang="fr-FR" u="sng" cap="none" dirty="0" err="1" smtClean="0"/>
              <a:t>Altaïr</a:t>
            </a:r>
            <a:r>
              <a:rPr lang="fr-FR" u="sng" cap="none" dirty="0" smtClean="0"/>
              <a:t>/Tests/Exemple/Données/</a:t>
            </a:r>
            <a:r>
              <a:rPr lang="fr-FR" u="sng" cap="none" dirty="0" err="1" smtClean="0"/>
              <a:t>xhl</a:t>
            </a:r>
            <a:r>
              <a:rPr lang="fr-FR" u="sng" cap="none" dirty="0" smtClean="0"/>
              <a:t>/</a:t>
            </a:r>
            <a:br>
              <a:rPr lang="fr-FR" u="sng" cap="none" dirty="0" smtClean="0"/>
            </a:br>
            <a:r>
              <a:rPr lang="fr-FR" u="sng" cap="none" dirty="0" smtClean="0"/>
              <a:t/>
            </a:r>
            <a:br>
              <a:rPr lang="fr-FR" u="sng" cap="none" dirty="0" smtClean="0"/>
            </a:br>
            <a:endParaRPr lang="fr-FR" u="sng" cap="non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325" y="3032956"/>
            <a:ext cx="60198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486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1036651"/>
            <a:ext cx="5417560" cy="3328453"/>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39</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216532" y="388578"/>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t>Copier les </a:t>
            </a:r>
            <a:r>
              <a:rPr lang="fr-FR" dirty="0" err="1" smtClean="0"/>
              <a:t>donnees</a:t>
            </a:r>
            <a:r>
              <a:rPr lang="fr-FR" dirty="0" smtClean="0"/>
              <a:t> paie –suite-</a:t>
            </a:r>
            <a:endParaRPr lang="fr-FR" dirty="0"/>
          </a:p>
        </p:txBody>
      </p:sp>
      <p:sp>
        <p:nvSpPr>
          <p:cNvPr id="9" name="Titre 8"/>
          <p:cNvSpPr>
            <a:spLocks noGrp="1"/>
          </p:cNvSpPr>
          <p:nvPr>
            <p:ph type="title"/>
          </p:nvPr>
        </p:nvSpPr>
        <p:spPr>
          <a:xfrm>
            <a:off x="576263" y="1449388"/>
            <a:ext cx="7991475" cy="4067844"/>
          </a:xfrm>
        </p:spPr>
        <p:txBody>
          <a:bodyPr/>
          <a:lstStyle/>
          <a:p>
            <a:r>
              <a:rPr lang="fr-FR" dirty="0" smtClean="0"/>
              <a:t>On</a:t>
            </a:r>
            <a:endParaRPr lang="fr-FR"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59532" y="1197818"/>
            <a:ext cx="5453989" cy="3599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69080" y="985061"/>
            <a:ext cx="3797045" cy="4424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080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pPr>
              <a:defRPr/>
            </a:pPr>
            <a:r>
              <a:rPr lang="fr-FR" smtClean="0"/>
              <a:t>Méthodologie et pratique du contrôle de la gestion RH et des rémunérations du personnel des collectivités territoriales</a:t>
            </a:r>
            <a:endParaRPr lang="fr-FR" dirty="0"/>
          </a:p>
        </p:txBody>
      </p:sp>
      <p:sp>
        <p:nvSpPr>
          <p:cNvPr id="6" name="Espace réservé du numéro de diapositive 5"/>
          <p:cNvSpPr>
            <a:spLocks noGrp="1"/>
          </p:cNvSpPr>
          <p:nvPr>
            <p:ph type="sldNum" sz="quarter" idx="12"/>
          </p:nvPr>
        </p:nvSpPr>
        <p:spPr/>
        <p:txBody>
          <a:bodyPr/>
          <a:lstStyle/>
          <a:p>
            <a:pPr>
              <a:defRPr/>
            </a:pPr>
            <a:fld id="{5113ABB2-4C61-4D4B-A827-0EBF0EF70D7C}" type="slidenum">
              <a:rPr lang="fr-FR" smtClean="0"/>
              <a:pPr>
                <a:defRPr/>
              </a:pPr>
              <a:t>4</a:t>
            </a:fld>
            <a:endParaRPr lang="fr-FR" dirty="0"/>
          </a:p>
        </p:txBody>
      </p:sp>
      <p:sp>
        <p:nvSpPr>
          <p:cNvPr id="7" name="Rectangle 2"/>
          <p:cNvSpPr>
            <a:spLocks noGrp="1" noChangeArrowheads="1"/>
          </p:cNvSpPr>
          <p:nvPr>
            <p:ph type="title"/>
          </p:nvPr>
        </p:nvSpPr>
        <p:spPr>
          <a:xfrm>
            <a:off x="359532" y="980728"/>
            <a:ext cx="8388932" cy="5364596"/>
          </a:xfrm>
          <a:solidFill>
            <a:schemeClr val="accent1">
              <a:lumMod val="20000"/>
              <a:lumOff val="80000"/>
            </a:schemeClr>
          </a:solidFill>
          <a:ln>
            <a:solidFill>
              <a:schemeClr val="accent1"/>
            </a:solidFill>
          </a:ln>
        </p:spPr>
        <p:txBody>
          <a:bodyPr anchor="ctr">
            <a:noAutofit/>
          </a:bodyPr>
          <a:lstStyle/>
          <a:p>
            <a:pPr marL="1344613" algn="ctr"/>
            <a:r>
              <a:rPr lang="fr-FR" b="1" dirty="0" smtClean="0"/>
              <a:t/>
            </a:r>
            <a:br>
              <a:rPr lang="fr-FR" b="1" dirty="0" smtClean="0"/>
            </a:br>
            <a:r>
              <a:rPr lang="fr-FR" dirty="0" smtClean="0"/>
              <a:t>la </a:t>
            </a:r>
            <a:r>
              <a:rPr lang="fr-FR" dirty="0"/>
              <a:t>masse salariale</a:t>
            </a:r>
            <a:br>
              <a:rPr lang="fr-FR" dirty="0"/>
            </a:br>
            <a:r>
              <a:rPr lang="fr-FR" dirty="0"/>
              <a:t/>
            </a:r>
            <a:br>
              <a:rPr lang="fr-FR" dirty="0"/>
            </a:br>
            <a:r>
              <a:rPr lang="fr-FR" dirty="0"/>
              <a:t/>
            </a:r>
            <a:br>
              <a:rPr lang="fr-FR" dirty="0"/>
            </a:br>
            <a:r>
              <a:rPr lang="fr-FR" b="1" dirty="0"/>
              <a:t> </a:t>
            </a: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26910404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001" y="1952836"/>
            <a:ext cx="8604956" cy="378045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40</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199247" y="440668"/>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err="1" smtClean="0"/>
              <a:t>selectionner</a:t>
            </a:r>
            <a:r>
              <a:rPr lang="fr-FR" dirty="0" smtClean="0"/>
              <a:t> les </a:t>
            </a:r>
            <a:r>
              <a:rPr lang="fr-FR" dirty="0" err="1" smtClean="0"/>
              <a:t>donnees</a:t>
            </a:r>
            <a:r>
              <a:rPr lang="fr-FR" dirty="0" smtClean="0"/>
              <a:t> paie a analyser</a:t>
            </a:r>
            <a:endParaRPr lang="fr-FR" dirty="0"/>
          </a:p>
        </p:txBody>
      </p:sp>
      <p:sp>
        <p:nvSpPr>
          <p:cNvPr id="9" name="Titre 8"/>
          <p:cNvSpPr>
            <a:spLocks noGrp="1"/>
          </p:cNvSpPr>
          <p:nvPr>
            <p:ph type="title"/>
          </p:nvPr>
        </p:nvSpPr>
        <p:spPr>
          <a:xfrm>
            <a:off x="601880" y="1780690"/>
            <a:ext cx="7991475" cy="4067844"/>
          </a:xfrm>
        </p:spPr>
        <p:txBody>
          <a:bodyPr/>
          <a:lstStyle/>
          <a:p>
            <a:r>
              <a:rPr lang="fr-FR" cap="none" dirty="0" smtClean="0"/>
              <a:t>L’interface principale s’affiche</a:t>
            </a:r>
            <a:endParaRPr lang="fr-FR" cap="none" dirty="0"/>
          </a:p>
        </p:txBody>
      </p:sp>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8884" y="2276872"/>
            <a:ext cx="7992888" cy="4293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3201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000" y="2312876"/>
            <a:ext cx="8627463" cy="342041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41</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9" name="Titre 8"/>
          <p:cNvSpPr>
            <a:spLocks noGrp="1"/>
          </p:cNvSpPr>
          <p:nvPr>
            <p:ph type="title"/>
          </p:nvPr>
        </p:nvSpPr>
        <p:spPr>
          <a:xfrm>
            <a:off x="259520" y="1088740"/>
            <a:ext cx="8333836" cy="4759794"/>
          </a:xfrm>
          <a:effectLst>
            <a:glow rad="101600">
              <a:schemeClr val="accent3">
                <a:satMod val="175000"/>
                <a:alpha val="40000"/>
              </a:schemeClr>
            </a:glow>
          </a:effectLst>
        </p:spPr>
        <p:txBody>
          <a:bodyPr/>
          <a:lstStyle/>
          <a:p>
            <a:r>
              <a:rPr lang="fr-FR" sz="2000" cap="none" dirty="0" smtClean="0"/>
              <a:t>Sélectionner :</a:t>
            </a:r>
            <a:br>
              <a:rPr lang="fr-FR" sz="2000" cap="none" dirty="0" smtClean="0"/>
            </a:br>
            <a:r>
              <a:rPr lang="fr-FR" sz="2000" cap="none" dirty="0" smtClean="0"/>
              <a:t>- la collectivité à diagnostiquer. </a:t>
            </a:r>
            <a:br>
              <a:rPr lang="fr-FR" sz="2000" cap="none" dirty="0" smtClean="0"/>
            </a:br>
            <a:r>
              <a:rPr lang="fr-FR" sz="2000" cap="none" dirty="0" smtClean="0"/>
              <a:t>- les dossiers contenant les fichiers de paie dans la colonne de gauche de l’interface principale. Chaque année comprend 12 fichiers </a:t>
            </a:r>
            <a:r>
              <a:rPr lang="fr-FR" sz="2000" cap="none" dirty="0" smtClean="0"/>
              <a:t>pour le BP au </a:t>
            </a:r>
            <a:r>
              <a:rPr lang="fr-FR" sz="2000" cap="none" dirty="0" smtClean="0"/>
              <a:t>format ,</a:t>
            </a:r>
            <a:r>
              <a:rPr lang="fr-FR" sz="2000" cap="none" dirty="0" err="1" smtClean="0"/>
              <a:t>xhl</a:t>
            </a:r>
            <a:r>
              <a:rPr lang="fr-FR" sz="2000" cap="none" dirty="0" smtClean="0"/>
              <a:t>,</a:t>
            </a:r>
            <a:endParaRPr lang="fr-FR" sz="2000" cap="none" dirty="0"/>
          </a:p>
        </p:txBody>
      </p:sp>
      <p:sp>
        <p:nvSpPr>
          <p:cNvPr id="10" name="Rectangle 2"/>
          <p:cNvSpPr txBox="1">
            <a:spLocks noChangeArrowheads="1"/>
          </p:cNvSpPr>
          <p:nvPr/>
        </p:nvSpPr>
        <p:spPr bwMode="gray">
          <a:xfrm>
            <a:off x="259519" y="332656"/>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err="1" smtClean="0"/>
              <a:t>selectionner</a:t>
            </a:r>
            <a:r>
              <a:rPr lang="fr-FR" dirty="0" smtClean="0"/>
              <a:t> les </a:t>
            </a:r>
            <a:r>
              <a:rPr lang="fr-FR" dirty="0" err="1" smtClean="0"/>
              <a:t>donnees</a:t>
            </a:r>
            <a:r>
              <a:rPr lang="fr-FR" dirty="0" smtClean="0"/>
              <a:t> paie a analyser</a:t>
            </a:r>
            <a:endParaRPr lang="fr-FR" dirty="0"/>
          </a:p>
        </p:txBody>
      </p:sp>
      <p:pic>
        <p:nvPicPr>
          <p:cNvPr id="102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49698" y="2492896"/>
            <a:ext cx="8496944" cy="404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0423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99247" y="1952836"/>
            <a:ext cx="8604956" cy="378045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42</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199247" y="440668"/>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smtClean="0"/>
              <a:t>INTEGRER LES FICHIERS PAIE</a:t>
            </a:r>
            <a:endParaRPr lang="fr-FR" dirty="0"/>
          </a:p>
        </p:txBody>
      </p:sp>
      <p:sp>
        <p:nvSpPr>
          <p:cNvPr id="9" name="Titre 8"/>
          <p:cNvSpPr>
            <a:spLocks noGrp="1"/>
          </p:cNvSpPr>
          <p:nvPr>
            <p:ph type="title"/>
          </p:nvPr>
        </p:nvSpPr>
        <p:spPr>
          <a:xfrm>
            <a:off x="542213" y="1196752"/>
            <a:ext cx="7991475" cy="4651782"/>
          </a:xfrm>
        </p:spPr>
        <p:txBody>
          <a:bodyPr/>
          <a:lstStyle/>
          <a:p>
            <a:r>
              <a:rPr lang="fr-FR" cap="none" dirty="0" smtClean="0"/>
              <a:t>Faire glisser les fichiers de paie ,</a:t>
            </a:r>
            <a:r>
              <a:rPr lang="fr-FR" cap="none" dirty="0" err="1" smtClean="0"/>
              <a:t>xhl</a:t>
            </a:r>
            <a:r>
              <a:rPr lang="fr-FR" cap="none" dirty="0" smtClean="0"/>
              <a:t> pour la période à contrôler</a:t>
            </a:r>
            <a:br>
              <a:rPr lang="fr-FR" cap="none" dirty="0" smtClean="0"/>
            </a:br>
            <a:r>
              <a:rPr lang="fr-FR" cap="none" dirty="0" smtClean="0"/>
              <a:t>dans l’onglet</a:t>
            </a:r>
            <a:endParaRPr lang="fr-FR" cap="none" dirty="0"/>
          </a:p>
        </p:txBody>
      </p:sp>
      <p:pic>
        <p:nvPicPr>
          <p:cNvPr id="9219"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9247" y="1844824"/>
            <a:ext cx="8048627" cy="4848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Connecteur droit avec flèche 10"/>
          <p:cNvCxnSpPr/>
          <p:nvPr/>
        </p:nvCxnSpPr>
        <p:spPr>
          <a:xfrm flipH="1">
            <a:off x="835079" y="1556792"/>
            <a:ext cx="4060957" cy="19082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398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001" y="1952836"/>
            <a:ext cx="8604956" cy="378045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43</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0" y="440668"/>
            <a:ext cx="9092235" cy="43204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sz="1800" dirty="0"/>
              <a:t>lancement de l’interface : Production de la base de </a:t>
            </a:r>
            <a:r>
              <a:rPr lang="fr-FR" sz="1800" dirty="0" err="1"/>
              <a:t>donnees</a:t>
            </a:r>
            <a:r>
              <a:rPr lang="fr-FR" sz="1800" dirty="0"/>
              <a:t> ,CSV</a:t>
            </a:r>
          </a:p>
        </p:txBody>
      </p:sp>
      <p:sp>
        <p:nvSpPr>
          <p:cNvPr id="9" name="Titre 8"/>
          <p:cNvSpPr>
            <a:spLocks noGrp="1"/>
          </p:cNvSpPr>
          <p:nvPr>
            <p:ph type="title"/>
          </p:nvPr>
        </p:nvSpPr>
        <p:spPr>
          <a:xfrm>
            <a:off x="542213" y="1196752"/>
            <a:ext cx="7991475" cy="4651782"/>
          </a:xfrm>
        </p:spPr>
        <p:txBody>
          <a:bodyPr/>
          <a:lstStyle/>
          <a:p>
            <a:r>
              <a:rPr lang="fr-FR" sz="2000" cap="none" dirty="0" smtClean="0"/>
              <a:t>Cliquer sur l’icône « CSV » de la barre d’outils afin de produire la base de données.csv, Une barre de progression s’affiche. Lorsque la barre se stabilise à 100%, la mention « terminée » dans le dialogue indique la fin du traitement.</a:t>
            </a:r>
            <a:endParaRPr lang="fr-FR" sz="2000" cap="none" dirty="0"/>
          </a:p>
        </p:txBody>
      </p:sp>
      <p:pic>
        <p:nvPicPr>
          <p:cNvPr id="1024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47106" y="2214581"/>
            <a:ext cx="7956884" cy="4969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Connecteur droit avec flèche 6"/>
          <p:cNvCxnSpPr/>
          <p:nvPr/>
        </p:nvCxnSpPr>
        <p:spPr>
          <a:xfrm>
            <a:off x="3031382" y="1386489"/>
            <a:ext cx="4096902" cy="12864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976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001" y="1952836"/>
            <a:ext cx="8604956" cy="378045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44</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199247" y="440668"/>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Production de la base de </a:t>
            </a:r>
            <a:r>
              <a:rPr lang="fr-FR" dirty="0" err="1"/>
              <a:t>donnees</a:t>
            </a:r>
            <a:r>
              <a:rPr lang="fr-FR" dirty="0"/>
              <a:t> ,CSV</a:t>
            </a:r>
          </a:p>
        </p:txBody>
      </p:sp>
      <p:sp>
        <p:nvSpPr>
          <p:cNvPr id="9" name="Titre 8"/>
          <p:cNvSpPr>
            <a:spLocks noGrp="1"/>
          </p:cNvSpPr>
          <p:nvPr>
            <p:ph type="title"/>
          </p:nvPr>
        </p:nvSpPr>
        <p:spPr>
          <a:xfrm>
            <a:off x="542213" y="1196752"/>
            <a:ext cx="7991475" cy="4651782"/>
          </a:xfrm>
        </p:spPr>
        <p:txBody>
          <a:bodyPr/>
          <a:lstStyle/>
          <a:p>
            <a:r>
              <a:rPr lang="fr-FR" sz="2000" cap="none" dirty="0" smtClean="0"/>
              <a:t>En cliquant sur l’icône, </a:t>
            </a:r>
            <a:r>
              <a:rPr lang="fr-FR" sz="2000" cap="none" dirty="0" err="1" smtClean="0"/>
              <a:t>Altaïr</a:t>
            </a:r>
            <a:r>
              <a:rPr lang="fr-FR" sz="2000" cap="none" dirty="0" smtClean="0"/>
              <a:t> a créé deux bases en .csv : l’ensemble des bulletins paie et l’ensemble des lignes de paie que vous pouvez utiliser sur Excel en TCD ou filtres, sans passer par </a:t>
            </a:r>
            <a:r>
              <a:rPr lang="fr-FR" sz="2000" cap="none" dirty="0" smtClean="0"/>
              <a:t>l’importation puis l’exportation des données à partir </a:t>
            </a:r>
            <a:r>
              <a:rPr lang="fr-FR" sz="2000" cap="none" dirty="0" smtClean="0"/>
              <a:t>de </a:t>
            </a:r>
            <a:r>
              <a:rPr lang="fr-FR" sz="2000" cap="none" dirty="0" err="1" smtClean="0"/>
              <a:t>Xémélios</a:t>
            </a:r>
            <a:r>
              <a:rPr lang="fr-FR" sz="2000" cap="none" dirty="0" smtClean="0"/>
              <a:t>.</a:t>
            </a:r>
            <a:endParaRPr lang="fr-FR" sz="2000" cap="none"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28" y="4898037"/>
            <a:ext cx="808672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0982" y="2240868"/>
            <a:ext cx="8814373" cy="2981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Connecteur droit avec flèche 11"/>
          <p:cNvCxnSpPr/>
          <p:nvPr/>
        </p:nvCxnSpPr>
        <p:spPr>
          <a:xfrm>
            <a:off x="4606433" y="2240868"/>
            <a:ext cx="3169923"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866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001" y="1952836"/>
            <a:ext cx="8604956" cy="378045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45</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199247" y="440668"/>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err="1" smtClean="0"/>
              <a:t>generation</a:t>
            </a:r>
            <a:r>
              <a:rPr lang="fr-FR" dirty="0" smtClean="0"/>
              <a:t> du rapport</a:t>
            </a:r>
            <a:endParaRPr lang="fr-FR" dirty="0"/>
          </a:p>
        </p:txBody>
      </p:sp>
      <p:sp>
        <p:nvSpPr>
          <p:cNvPr id="9" name="Titre 8"/>
          <p:cNvSpPr>
            <a:spLocks noGrp="1"/>
          </p:cNvSpPr>
          <p:nvPr>
            <p:ph type="title"/>
          </p:nvPr>
        </p:nvSpPr>
        <p:spPr>
          <a:xfrm>
            <a:off x="542213" y="1196752"/>
            <a:ext cx="7991475" cy="4651782"/>
          </a:xfrm>
        </p:spPr>
        <p:txBody>
          <a:bodyPr/>
          <a:lstStyle/>
          <a:p>
            <a:r>
              <a:rPr lang="fr-FR" cap="none" dirty="0" smtClean="0"/>
              <a:t>Lancer « R-Studio » en cliquant sur </a:t>
            </a:r>
            <a:r>
              <a:rPr lang="fr-FR" cap="none" dirty="0" smtClean="0"/>
              <a:t>l’icône</a:t>
            </a:r>
            <a:endParaRPr lang="fr-FR" cap="none" dirty="0"/>
          </a:p>
        </p:txBody>
      </p:sp>
      <p:pic>
        <p:nvPicPr>
          <p:cNvPr id="1229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2596" y="1628800"/>
            <a:ext cx="8568952" cy="573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Connecteur droit avec flèche 6"/>
          <p:cNvCxnSpPr/>
          <p:nvPr/>
        </p:nvCxnSpPr>
        <p:spPr>
          <a:xfrm>
            <a:off x="5004048" y="1340768"/>
            <a:ext cx="1944216" cy="9721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65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001" y="1952836"/>
            <a:ext cx="8604956" cy="378045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46</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199247" y="440668"/>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err="1" smtClean="0"/>
              <a:t>generation</a:t>
            </a:r>
            <a:r>
              <a:rPr lang="fr-FR" dirty="0" smtClean="0"/>
              <a:t> du rapport –suite-</a:t>
            </a:r>
            <a:endParaRPr lang="fr-FR" dirty="0"/>
          </a:p>
        </p:txBody>
      </p:sp>
      <p:sp>
        <p:nvSpPr>
          <p:cNvPr id="9" name="Titre 8"/>
          <p:cNvSpPr>
            <a:spLocks noGrp="1"/>
          </p:cNvSpPr>
          <p:nvPr>
            <p:ph type="title"/>
          </p:nvPr>
        </p:nvSpPr>
        <p:spPr>
          <a:xfrm>
            <a:off x="542213" y="1196752"/>
            <a:ext cx="7991475" cy="4651782"/>
          </a:xfrm>
        </p:spPr>
        <p:txBody>
          <a:bodyPr/>
          <a:lstStyle/>
          <a:p>
            <a:r>
              <a:rPr lang="fr-FR" cap="none" dirty="0" smtClean="0"/>
              <a:t>Cliquer sur l’icône de création du rapport en </a:t>
            </a:r>
            <a:r>
              <a:rPr lang="fr-FR" cap="none" dirty="0" err="1" smtClean="0"/>
              <a:t>pdf</a:t>
            </a:r>
            <a:endParaRPr lang="fr-FR" cap="none"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14833"/>
            <a:ext cx="8115300" cy="507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Connecteur droit avec flèche 9"/>
          <p:cNvCxnSpPr/>
          <p:nvPr/>
        </p:nvCxnSpPr>
        <p:spPr>
          <a:xfrm flipH="1">
            <a:off x="2843808" y="1520788"/>
            <a:ext cx="2412268" cy="13321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01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001" y="1952836"/>
            <a:ext cx="8604956" cy="378045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47</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199247" y="440668"/>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err="1" smtClean="0"/>
              <a:t>generation</a:t>
            </a:r>
            <a:r>
              <a:rPr lang="fr-FR" dirty="0" smtClean="0"/>
              <a:t> du rapport –suite-</a:t>
            </a:r>
            <a:endParaRPr lang="fr-FR" dirty="0"/>
          </a:p>
        </p:txBody>
      </p:sp>
      <p:sp>
        <p:nvSpPr>
          <p:cNvPr id="9" name="Titre 8"/>
          <p:cNvSpPr>
            <a:spLocks noGrp="1"/>
          </p:cNvSpPr>
          <p:nvPr>
            <p:ph type="title"/>
          </p:nvPr>
        </p:nvSpPr>
        <p:spPr>
          <a:xfrm>
            <a:off x="542213" y="1196752"/>
            <a:ext cx="7991475" cy="4651782"/>
          </a:xfrm>
        </p:spPr>
        <p:txBody>
          <a:bodyPr/>
          <a:lstStyle/>
          <a:p>
            <a:r>
              <a:rPr lang="fr-FR" cap="none" dirty="0" smtClean="0"/>
              <a:t>Cliquer sur l’icône </a:t>
            </a:r>
            <a:endParaRPr lang="fr-FR" cap="none"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91" y="1556792"/>
            <a:ext cx="7267575" cy="552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Connecteur droit avec flèche 9"/>
          <p:cNvCxnSpPr/>
          <p:nvPr/>
        </p:nvCxnSpPr>
        <p:spPr>
          <a:xfrm flipH="1">
            <a:off x="1907704" y="1412776"/>
            <a:ext cx="1152128"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573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1001" y="1952836"/>
            <a:ext cx="8604956" cy="378045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48</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199247" y="440668"/>
            <a:ext cx="8585221" cy="504056"/>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err="1" smtClean="0"/>
              <a:t>generation</a:t>
            </a:r>
            <a:r>
              <a:rPr lang="fr-FR" dirty="0" smtClean="0"/>
              <a:t> du RAPPORT ALTAIR</a:t>
            </a:r>
            <a:endParaRPr lang="fr-FR" dirty="0"/>
          </a:p>
        </p:txBody>
      </p:sp>
      <p:sp>
        <p:nvSpPr>
          <p:cNvPr id="9" name="Titre 8"/>
          <p:cNvSpPr>
            <a:spLocks noGrp="1"/>
          </p:cNvSpPr>
          <p:nvPr>
            <p:ph type="title"/>
          </p:nvPr>
        </p:nvSpPr>
        <p:spPr>
          <a:xfrm>
            <a:off x="542213" y="1196752"/>
            <a:ext cx="7991475" cy="4651782"/>
          </a:xfrm>
        </p:spPr>
        <p:txBody>
          <a:bodyPr/>
          <a:lstStyle/>
          <a:p>
            <a:r>
              <a:rPr lang="fr-FR" cap="none" dirty="0" smtClean="0"/>
              <a:t>Le rapport </a:t>
            </a:r>
            <a:r>
              <a:rPr lang="fr-FR" cap="none" dirty="0" err="1" smtClean="0"/>
              <a:t>Altaïr</a:t>
            </a:r>
            <a:r>
              <a:rPr lang="fr-FR" cap="none" dirty="0" smtClean="0"/>
              <a:t> est créé </a:t>
            </a:r>
            <a:r>
              <a:rPr lang="fr-FR" cap="none" dirty="0" smtClean="0"/>
              <a:t>au </a:t>
            </a:r>
            <a:r>
              <a:rPr lang="fr-FR" cap="none" dirty="0" smtClean="0"/>
              <a:t>format </a:t>
            </a:r>
            <a:r>
              <a:rPr lang="fr-FR" cap="none" dirty="0" err="1" smtClean="0"/>
              <a:t>pdf</a:t>
            </a:r>
            <a:r>
              <a:rPr lang="fr-FR" cap="none" dirty="0" smtClean="0"/>
              <a:t> et </a:t>
            </a:r>
            <a:r>
              <a:rPr lang="fr-FR" cap="none" dirty="0" err="1" smtClean="0"/>
              <a:t>word</a:t>
            </a:r>
            <a:endParaRPr lang="fr-FR" cap="none" dirty="0"/>
          </a:p>
        </p:txBody>
      </p:sp>
      <p:pic>
        <p:nvPicPr>
          <p:cNvPr id="1536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2890" y="1556792"/>
            <a:ext cx="7502301" cy="5475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4853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76263" y="1449389"/>
            <a:ext cx="7416117" cy="323428"/>
          </a:xfrm>
        </p:spPr>
        <p:txBody>
          <a:bodyPr/>
          <a:lstStyle/>
          <a:p>
            <a:pPr algn="ctr"/>
            <a:r>
              <a:rPr lang="fr-FR" dirty="0">
                <a:ea typeface="+mj-ea"/>
                <a:cs typeface="+mj-cs"/>
              </a:rPr>
              <a:t/>
            </a:r>
            <a:br>
              <a:rPr lang="fr-FR" dirty="0">
                <a:ea typeface="+mj-ea"/>
                <a:cs typeface="+mj-cs"/>
              </a:rPr>
            </a:br>
            <a:endParaRPr lang="fr-FR" dirty="0"/>
          </a:p>
        </p:txBody>
      </p:sp>
      <p:sp>
        <p:nvSpPr>
          <p:cNvPr id="3" name="Espace réservé du contenu 2"/>
          <p:cNvSpPr>
            <a:spLocks noGrp="1"/>
          </p:cNvSpPr>
          <p:nvPr>
            <p:ph idx="1"/>
          </p:nvPr>
        </p:nvSpPr>
        <p:spPr>
          <a:xfrm>
            <a:off x="121001" y="1952836"/>
            <a:ext cx="8604956" cy="3780458"/>
          </a:xfrm>
        </p:spPr>
        <p:txBody>
          <a:bodyPr/>
          <a:lstStyle/>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a:p>
        </p:txBody>
      </p:sp>
      <p:sp>
        <p:nvSpPr>
          <p:cNvPr id="5" name="Espace réservé du numéro de diapositive 4"/>
          <p:cNvSpPr>
            <a:spLocks noGrp="1"/>
          </p:cNvSpPr>
          <p:nvPr>
            <p:ph type="sldNum" sz="quarter" idx="12"/>
          </p:nvPr>
        </p:nvSpPr>
        <p:spPr/>
        <p:txBody>
          <a:bodyPr/>
          <a:lstStyle/>
          <a:p>
            <a:fld id="{CCAAB75B-B288-1C42-83B3-B58396780623}" type="slidenum">
              <a:rPr lang="fr-FR" smtClean="0"/>
              <a:pPr/>
              <a:t>49</a:t>
            </a:fld>
            <a:endParaRPr lang="fr-FR"/>
          </a:p>
        </p:txBody>
      </p:sp>
      <p:sp>
        <p:nvSpPr>
          <p:cNvPr id="6" name="Espace réservé de la date 5"/>
          <p:cNvSpPr>
            <a:spLocks noGrp="1"/>
          </p:cNvSpPr>
          <p:nvPr>
            <p:ph type="dt" sz="half" idx="10"/>
          </p:nvPr>
        </p:nvSpPr>
        <p:spPr/>
        <p:txBody>
          <a:bodyPr/>
          <a:lstStyle/>
          <a:p>
            <a:r>
              <a:rPr lang="fr-FR" smtClean="0"/>
              <a:t>14/10/2016</a:t>
            </a:r>
            <a:endParaRPr lang="fr-FR"/>
          </a:p>
        </p:txBody>
      </p:sp>
      <p:sp>
        <p:nvSpPr>
          <p:cNvPr id="8" name="Rectangle 2"/>
          <p:cNvSpPr txBox="1">
            <a:spLocks noChangeArrowheads="1"/>
          </p:cNvSpPr>
          <p:nvPr/>
        </p:nvSpPr>
        <p:spPr bwMode="gray">
          <a:xfrm>
            <a:off x="602430" y="287489"/>
            <a:ext cx="8064896" cy="324036"/>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t>enregistrement du rapport </a:t>
            </a:r>
            <a:r>
              <a:rPr lang="fr-FR" dirty="0" err="1" smtClean="0"/>
              <a:t>altair</a:t>
            </a:r>
            <a:endParaRPr lang="fr-FR" dirty="0"/>
          </a:p>
        </p:txBody>
      </p:sp>
      <p:pic>
        <p:nvPicPr>
          <p:cNvPr id="2051"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5576" y="620688"/>
            <a:ext cx="6789762" cy="5693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6770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1088740"/>
            <a:ext cx="8856984" cy="4860540"/>
          </a:xfrm>
        </p:spPr>
        <p:txBody>
          <a:bodyPr/>
          <a:lstStyle/>
          <a:p>
            <a:pPr marL="0" indent="0" algn="just">
              <a:buNone/>
            </a:pPr>
            <a:r>
              <a:rPr lang="fr-FR" sz="1800" dirty="0" smtClean="0">
                <a:cs typeface="Times New Roman" pitchFamily="18" charset="0"/>
              </a:rPr>
              <a:t>Distinction entre les frais de personnel et la masse salariale</a:t>
            </a:r>
          </a:p>
          <a:p>
            <a:pPr marL="0" indent="0" algn="just">
              <a:buNone/>
            </a:pPr>
            <a:r>
              <a:rPr lang="fr-FR" sz="1800" b="0" dirty="0" smtClean="0">
                <a:cs typeface="Times New Roman" pitchFamily="18" charset="0"/>
              </a:rPr>
              <a:t>Selon la LOLF, la notion de frais de personnel est plus large que celle de masse salariale. Il y </a:t>
            </a:r>
            <a:r>
              <a:rPr lang="fr-FR" sz="1800" dirty="0" smtClean="0">
                <a:cs typeface="Times New Roman" pitchFamily="18" charset="0"/>
              </a:rPr>
              <a:t>a trois niveaux de frais de personnel</a:t>
            </a:r>
            <a:r>
              <a:rPr lang="fr-FR" sz="1800" b="0" dirty="0" smtClean="0">
                <a:cs typeface="Times New Roman" pitchFamily="18" charset="0"/>
              </a:rPr>
              <a:t>.</a:t>
            </a:r>
          </a:p>
          <a:p>
            <a:pPr marL="0" indent="0" algn="just">
              <a:buNone/>
            </a:pPr>
            <a:r>
              <a:rPr lang="fr-FR" sz="1800" dirty="0" smtClean="0">
                <a:cs typeface="Times New Roman" pitchFamily="18" charset="0"/>
              </a:rPr>
              <a:t>1</a:t>
            </a:r>
            <a:r>
              <a:rPr lang="fr-FR" sz="1800" baseline="30000" dirty="0" smtClean="0">
                <a:cs typeface="Times New Roman" pitchFamily="18" charset="0"/>
              </a:rPr>
              <a:t>er</a:t>
            </a:r>
            <a:r>
              <a:rPr lang="fr-FR" sz="1800" dirty="0" smtClean="0">
                <a:cs typeface="Times New Roman" pitchFamily="18" charset="0"/>
              </a:rPr>
              <a:t> niveau </a:t>
            </a:r>
            <a:r>
              <a:rPr lang="fr-FR" sz="1800" b="0" dirty="0" smtClean="0">
                <a:cs typeface="Times New Roman" pitchFamily="18" charset="0"/>
              </a:rPr>
              <a:t>: la </a:t>
            </a:r>
            <a:r>
              <a:rPr lang="fr-FR" sz="1800" dirty="0" smtClean="0">
                <a:cs typeface="Times New Roman" pitchFamily="18" charset="0"/>
              </a:rPr>
              <a:t>masse salariale </a:t>
            </a:r>
            <a:r>
              <a:rPr lang="fr-FR" sz="1800" b="0" dirty="0" smtClean="0">
                <a:cs typeface="Times New Roman" pitchFamily="18" charset="0"/>
              </a:rPr>
              <a:t>qui </a:t>
            </a:r>
            <a:r>
              <a:rPr lang="fr-FR" sz="1800" dirty="0" smtClean="0">
                <a:cs typeface="Times New Roman" pitchFamily="18" charset="0"/>
              </a:rPr>
              <a:t>comprend la masse des salaires (traitements et primes) et les charges sociales et patronales </a:t>
            </a:r>
          </a:p>
          <a:p>
            <a:pPr marL="0" indent="0" algn="just">
              <a:buNone/>
            </a:pPr>
            <a:r>
              <a:rPr lang="fr-FR" sz="1800" dirty="0" smtClean="0">
                <a:cs typeface="Times New Roman" pitchFamily="18" charset="0"/>
              </a:rPr>
              <a:t>2</a:t>
            </a:r>
            <a:r>
              <a:rPr lang="fr-FR" sz="1800" baseline="30000" dirty="0" smtClean="0">
                <a:cs typeface="Times New Roman" pitchFamily="18" charset="0"/>
              </a:rPr>
              <a:t>ème</a:t>
            </a:r>
            <a:r>
              <a:rPr lang="fr-FR" sz="1800" dirty="0" smtClean="0">
                <a:cs typeface="Times New Roman" pitchFamily="18" charset="0"/>
              </a:rPr>
              <a:t> niveau </a:t>
            </a:r>
            <a:r>
              <a:rPr lang="fr-FR" sz="1800" b="0" dirty="0" smtClean="0">
                <a:cs typeface="Times New Roman" pitchFamily="18" charset="0"/>
              </a:rPr>
              <a:t>: les </a:t>
            </a:r>
            <a:r>
              <a:rPr lang="fr-FR" sz="1800" dirty="0" smtClean="0">
                <a:cs typeface="Times New Roman" pitchFamily="18" charset="0"/>
              </a:rPr>
              <a:t>périphériques de la masse salariale </a:t>
            </a:r>
            <a:r>
              <a:rPr lang="fr-FR" sz="1800" b="0" dirty="0" smtClean="0">
                <a:cs typeface="Times New Roman" pitchFamily="18" charset="0"/>
              </a:rPr>
              <a:t>qui comprennent la formation professionnelle, les prestations d’action sociale, les frais de tickets restaurant et les avantages en nature.</a:t>
            </a:r>
          </a:p>
          <a:p>
            <a:pPr marL="0" indent="0" algn="just">
              <a:buNone/>
            </a:pPr>
            <a:r>
              <a:rPr lang="fr-FR" sz="1800" dirty="0" smtClean="0">
                <a:cs typeface="Times New Roman" pitchFamily="18" charset="0"/>
              </a:rPr>
              <a:t>3</a:t>
            </a:r>
            <a:r>
              <a:rPr lang="fr-FR" sz="1800" baseline="30000" dirty="0" smtClean="0">
                <a:cs typeface="Times New Roman" pitchFamily="18" charset="0"/>
              </a:rPr>
              <a:t>ème</a:t>
            </a:r>
            <a:r>
              <a:rPr lang="fr-FR" sz="1800" dirty="0" smtClean="0">
                <a:cs typeface="Times New Roman" pitchFamily="18" charset="0"/>
              </a:rPr>
              <a:t> niveau </a:t>
            </a:r>
            <a:r>
              <a:rPr lang="fr-FR" sz="1800" b="0" dirty="0" smtClean="0">
                <a:cs typeface="Times New Roman" pitchFamily="18" charset="0"/>
              </a:rPr>
              <a:t>: les </a:t>
            </a:r>
            <a:r>
              <a:rPr lang="fr-FR" sz="1800" dirty="0" smtClean="0">
                <a:cs typeface="Times New Roman" pitchFamily="18" charset="0"/>
              </a:rPr>
              <a:t>coûts de fonctionnement liés à la gestion de personnel </a:t>
            </a:r>
            <a:r>
              <a:rPr lang="fr-FR" sz="1800" b="0" dirty="0" smtClean="0">
                <a:cs typeface="Times New Roman" pitchFamily="18" charset="0"/>
              </a:rPr>
              <a:t>qui comprennent : les frais d’annonces, les coûts des cabinets de recrutement, de consultants, les frais médicaux, les frais d’habillement et d’équipement de sécurité, les salaires du personnel de la DRH, le budget informatique Ressources humaines, le budget de fonctionnement du service du personnel.</a:t>
            </a:r>
          </a:p>
          <a:p>
            <a:pPr marL="0" indent="0" algn="just">
              <a:buNone/>
            </a:pPr>
            <a:r>
              <a:rPr lang="fr-FR" sz="1800" b="0" dirty="0" smtClean="0">
                <a:cs typeface="Times New Roman" pitchFamily="18" charset="0"/>
              </a:rPr>
              <a:t> </a:t>
            </a:r>
            <a:r>
              <a:rPr lang="fr-FR" sz="1800" dirty="0" smtClean="0">
                <a:cs typeface="Times New Roman" pitchFamily="18" charset="0"/>
              </a:rPr>
              <a:t>Les 1</a:t>
            </a:r>
            <a:r>
              <a:rPr lang="fr-FR" sz="1800" baseline="30000" dirty="0" smtClean="0">
                <a:cs typeface="Times New Roman" pitchFamily="18" charset="0"/>
              </a:rPr>
              <a:t>er</a:t>
            </a:r>
            <a:r>
              <a:rPr lang="fr-FR" sz="1800" dirty="0" smtClean="0">
                <a:cs typeface="Times New Roman" pitchFamily="18" charset="0"/>
              </a:rPr>
              <a:t> et 2</a:t>
            </a:r>
            <a:r>
              <a:rPr lang="fr-FR" sz="1800" baseline="30000" dirty="0" smtClean="0">
                <a:cs typeface="Times New Roman" pitchFamily="18" charset="0"/>
              </a:rPr>
              <a:t>ème</a:t>
            </a:r>
            <a:r>
              <a:rPr lang="fr-FR" sz="1800" dirty="0" smtClean="0">
                <a:cs typeface="Times New Roman" pitchFamily="18" charset="0"/>
              </a:rPr>
              <a:t> niveaux constituent le noyau dur et le 3</a:t>
            </a:r>
            <a:r>
              <a:rPr lang="fr-FR" sz="1800" baseline="30000" dirty="0" smtClean="0">
                <a:cs typeface="Times New Roman" pitchFamily="18" charset="0"/>
              </a:rPr>
              <a:t>ème</a:t>
            </a:r>
            <a:r>
              <a:rPr lang="fr-FR" sz="1800" dirty="0" smtClean="0">
                <a:cs typeface="Times New Roman" pitchFamily="18" charset="0"/>
              </a:rPr>
              <a:t> niveau constitue l’intendance. </a:t>
            </a:r>
          </a:p>
          <a:p>
            <a:pPr marL="0" indent="0" algn="just">
              <a:buNone/>
            </a:pPr>
            <a:r>
              <a:rPr lang="fr-FR" sz="1800" dirty="0" smtClean="0">
                <a:cs typeface="Times New Roman" pitchFamily="18" charset="0"/>
              </a:rPr>
              <a:t>Dans les collectivités territoriales, seuls les deux premiers niveaux sont utilisés.</a:t>
            </a:r>
          </a:p>
        </p:txBody>
      </p:sp>
      <p:sp>
        <p:nvSpPr>
          <p:cNvPr id="5" name="Espace réservé du pied de page 4"/>
          <p:cNvSpPr>
            <a:spLocks noGrp="1"/>
          </p:cNvSpPr>
          <p:nvPr>
            <p:ph type="ftr" sz="quarter" idx="11"/>
          </p:nvPr>
        </p:nvSpPr>
        <p:spPr/>
        <p:txBody>
          <a:bodyPr/>
          <a:lstStyle/>
          <a:p>
            <a:pPr>
              <a:defRPr/>
            </a:pPr>
            <a:r>
              <a:rPr lang="fr-FR" smtClean="0"/>
              <a:t>Méthodologie et pratique du contrôle de la gestion RH et des rémunérations du personnel des collectivités territoriales</a:t>
            </a:r>
            <a:endParaRPr lang="fr-FR" dirty="0"/>
          </a:p>
        </p:txBody>
      </p:sp>
      <p:sp>
        <p:nvSpPr>
          <p:cNvPr id="6" name="Espace réservé du numéro de diapositive 5"/>
          <p:cNvSpPr>
            <a:spLocks noGrp="1"/>
          </p:cNvSpPr>
          <p:nvPr>
            <p:ph type="sldNum" sz="quarter" idx="12"/>
          </p:nvPr>
        </p:nvSpPr>
        <p:spPr/>
        <p:txBody>
          <a:bodyPr/>
          <a:lstStyle/>
          <a:p>
            <a:pPr>
              <a:defRPr/>
            </a:pPr>
            <a:fld id="{5113ABB2-4C61-4D4B-A827-0EBF0EF70D7C}" type="slidenum">
              <a:rPr lang="fr-FR" smtClean="0"/>
              <a:pPr>
                <a:defRPr/>
              </a:pPr>
              <a:t>5</a:t>
            </a:fld>
            <a:endParaRPr lang="fr-FR" dirty="0"/>
          </a:p>
        </p:txBody>
      </p:sp>
      <p:sp>
        <p:nvSpPr>
          <p:cNvPr id="7" name="Rectangle 2"/>
          <p:cNvSpPr>
            <a:spLocks noGrp="1" noChangeArrowheads="1"/>
          </p:cNvSpPr>
          <p:nvPr>
            <p:ph type="title"/>
          </p:nvPr>
        </p:nvSpPr>
        <p:spPr>
          <a:xfrm>
            <a:off x="107504" y="296652"/>
            <a:ext cx="8892988" cy="648072"/>
          </a:xfrm>
          <a:solidFill>
            <a:schemeClr val="accent1">
              <a:lumMod val="20000"/>
              <a:lumOff val="80000"/>
            </a:schemeClr>
          </a:solidFill>
          <a:ln>
            <a:solidFill>
              <a:schemeClr val="accent1"/>
            </a:solidFill>
          </a:ln>
        </p:spPr>
        <p:txBody>
          <a:bodyPr anchor="ctr">
            <a:noAutofit/>
          </a:bodyPr>
          <a:lstStyle/>
          <a:p>
            <a:pPr algn="ctr"/>
            <a:r>
              <a:rPr lang="fr-FR" b="1" dirty="0" smtClean="0"/>
              <a:t/>
            </a:r>
            <a:br>
              <a:rPr lang="fr-FR" b="1" dirty="0" smtClean="0"/>
            </a:br>
            <a:r>
              <a:rPr lang="fr-FR" dirty="0"/>
              <a:t>Le contenu de la masse salariale</a:t>
            </a:r>
            <a:br>
              <a:rPr lang="fr-FR" dirty="0"/>
            </a:br>
            <a:r>
              <a:rPr lang="fr-FR" dirty="0"/>
              <a:t> </a:t>
            </a: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21087756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80289" y="1582660"/>
            <a:ext cx="7634039" cy="4150596"/>
          </a:xfrm>
        </p:spPr>
      </p:pic>
      <p:sp>
        <p:nvSpPr>
          <p:cNvPr id="3" name="Ellipse 2"/>
          <p:cNvSpPr/>
          <p:nvPr/>
        </p:nvSpPr>
        <p:spPr>
          <a:xfrm>
            <a:off x="797242" y="2351405"/>
            <a:ext cx="1069188" cy="600300"/>
          </a:xfrm>
          <a:prstGeom prst="ellipse">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cxnSp>
        <p:nvCxnSpPr>
          <p:cNvPr id="6" name="Connecteur droit avec flèche 5"/>
          <p:cNvCxnSpPr/>
          <p:nvPr/>
        </p:nvCxnSpPr>
        <p:spPr>
          <a:xfrm flipV="1">
            <a:off x="2144785" y="2259064"/>
            <a:ext cx="482999" cy="12902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 name="Ellipse 6"/>
          <p:cNvSpPr/>
          <p:nvPr/>
        </p:nvSpPr>
        <p:spPr>
          <a:xfrm>
            <a:off x="3984860" y="1628488"/>
            <a:ext cx="216024" cy="327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8"/>
          <p:cNvSpPr>
            <a:spLocks noGrp="1"/>
          </p:cNvSpPr>
          <p:nvPr>
            <p:ph type="sldNum" sz="quarter" idx="12"/>
          </p:nvPr>
        </p:nvSpPr>
        <p:spPr/>
        <p:txBody>
          <a:bodyPr/>
          <a:lstStyle/>
          <a:p>
            <a:fld id="{BB385F9D-D38D-4D36-BDBF-EFEAF4634F5A}" type="slidenum">
              <a:rPr lang="fr-FR" smtClean="0"/>
              <a:t>50</a:t>
            </a:fld>
            <a:endParaRPr lang="fr-FR"/>
          </a:p>
        </p:txBody>
      </p:sp>
      <p:cxnSp>
        <p:nvCxnSpPr>
          <p:cNvPr id="12" name="Connecteur droit avec flèche 11"/>
          <p:cNvCxnSpPr/>
          <p:nvPr/>
        </p:nvCxnSpPr>
        <p:spPr>
          <a:xfrm flipH="1" flipV="1">
            <a:off x="3787325" y="1897969"/>
            <a:ext cx="2396879" cy="1178005"/>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611560" y="5733256"/>
            <a:ext cx="7814059" cy="646331"/>
          </a:xfrm>
          <a:prstGeom prst="rect">
            <a:avLst/>
          </a:prstGeom>
          <a:noFill/>
        </p:spPr>
        <p:txBody>
          <a:bodyPr wrap="square" rtlCol="0">
            <a:spAutoFit/>
          </a:bodyPr>
          <a:lstStyle/>
          <a:p>
            <a:pPr algn="just">
              <a:defRPr/>
            </a:pPr>
            <a:r>
              <a:rPr lang="fr-FR" dirty="0" smtClean="0"/>
              <a:t>Création </a:t>
            </a:r>
            <a:r>
              <a:rPr lang="fr-FR" dirty="0"/>
              <a:t>automatique </a:t>
            </a:r>
            <a:r>
              <a:rPr lang="fr-FR" dirty="0" smtClean="0"/>
              <a:t>d’un onglet </a:t>
            </a:r>
            <a:r>
              <a:rPr lang="fr-FR" dirty="0"/>
              <a:t>par année </a:t>
            </a:r>
            <a:r>
              <a:rPr lang="fr-FR" dirty="0" smtClean="0"/>
              <a:t>et </a:t>
            </a:r>
            <a:r>
              <a:rPr lang="fr-FR" dirty="0"/>
              <a:t>contrôle d’exhaustivité des bases annuelles.</a:t>
            </a:r>
          </a:p>
        </p:txBody>
      </p:sp>
      <p:sp>
        <p:nvSpPr>
          <p:cNvPr id="17" name="ZoneTexte 16"/>
          <p:cNvSpPr txBox="1"/>
          <p:nvPr/>
        </p:nvSpPr>
        <p:spPr>
          <a:xfrm>
            <a:off x="6223724" y="1335734"/>
            <a:ext cx="2232248" cy="923330"/>
          </a:xfrm>
          <a:prstGeom prst="rect">
            <a:avLst/>
          </a:prstGeom>
          <a:solidFill>
            <a:srgbClr val="FFFFFF"/>
          </a:solidFill>
          <a:ln w="15875">
            <a:solidFill>
              <a:srgbClr val="FF0000"/>
            </a:solidFill>
          </a:ln>
        </p:spPr>
        <p:txBody>
          <a:bodyPr wrap="square" rtlCol="0">
            <a:spAutoFit/>
          </a:bodyPr>
          <a:lstStyle/>
          <a:p>
            <a:r>
              <a:rPr lang="fr-FR" dirty="0" smtClean="0">
                <a:solidFill>
                  <a:srgbClr val="FF0000"/>
                </a:solidFill>
              </a:rPr>
              <a:t>Transformation des données en bases CSV</a:t>
            </a:r>
            <a:endParaRPr lang="fr-FR" dirty="0">
              <a:solidFill>
                <a:srgbClr val="FF0000"/>
              </a:solidFill>
            </a:endParaRPr>
          </a:p>
        </p:txBody>
      </p:sp>
      <p:sp>
        <p:nvSpPr>
          <p:cNvPr id="18" name="Ellipse 17"/>
          <p:cNvSpPr/>
          <p:nvPr/>
        </p:nvSpPr>
        <p:spPr>
          <a:xfrm>
            <a:off x="3707904" y="1633400"/>
            <a:ext cx="237881" cy="3279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avec flèche 18"/>
          <p:cNvCxnSpPr>
            <a:endCxn id="7" idx="7"/>
          </p:cNvCxnSpPr>
          <p:nvPr/>
        </p:nvCxnSpPr>
        <p:spPr>
          <a:xfrm flipH="1">
            <a:off x="4169248" y="1591411"/>
            <a:ext cx="2013048" cy="8511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6223724" y="2486972"/>
            <a:ext cx="2232248" cy="923330"/>
          </a:xfrm>
          <a:prstGeom prst="rect">
            <a:avLst/>
          </a:prstGeom>
          <a:solidFill>
            <a:srgbClr val="FFFFFF"/>
          </a:solidFill>
          <a:ln w="15875">
            <a:solidFill>
              <a:schemeClr val="accent1"/>
            </a:solidFill>
          </a:ln>
        </p:spPr>
        <p:txBody>
          <a:bodyPr wrap="square" rtlCol="0">
            <a:spAutoFit/>
          </a:bodyPr>
          <a:lstStyle/>
          <a:p>
            <a:r>
              <a:rPr lang="fr-FR" dirty="0" smtClean="0">
                <a:solidFill>
                  <a:schemeClr val="accent1"/>
                </a:solidFill>
              </a:rPr>
              <a:t>Création d’un rapport d’analyse MS-Word ou PDF</a:t>
            </a:r>
            <a:endParaRPr lang="fr-FR" dirty="0">
              <a:solidFill>
                <a:schemeClr val="accent1"/>
              </a:solidFill>
            </a:endParaRPr>
          </a:p>
        </p:txBody>
      </p:sp>
      <p:sp>
        <p:nvSpPr>
          <p:cNvPr id="30" name="Ellipse 29"/>
          <p:cNvSpPr/>
          <p:nvPr/>
        </p:nvSpPr>
        <p:spPr>
          <a:xfrm>
            <a:off x="1835696" y="2287474"/>
            <a:ext cx="288032" cy="250427"/>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5076056" y="4070792"/>
            <a:ext cx="2952328" cy="646331"/>
          </a:xfrm>
          <a:prstGeom prst="rect">
            <a:avLst/>
          </a:prstGeom>
          <a:noFill/>
          <a:ln w="25400">
            <a:solidFill>
              <a:srgbClr val="7030A0"/>
            </a:solidFill>
          </a:ln>
        </p:spPr>
        <p:txBody>
          <a:bodyPr wrap="square" rtlCol="0">
            <a:spAutoFit/>
          </a:bodyPr>
          <a:lstStyle/>
          <a:p>
            <a:r>
              <a:rPr lang="fr-FR" dirty="0" smtClean="0">
                <a:solidFill>
                  <a:srgbClr val="7030A0"/>
                </a:solidFill>
              </a:rPr>
              <a:t>Diagnostic de conformité</a:t>
            </a:r>
          </a:p>
          <a:p>
            <a:r>
              <a:rPr lang="fr-FR" dirty="0" smtClean="0">
                <a:solidFill>
                  <a:srgbClr val="7030A0"/>
                </a:solidFill>
              </a:rPr>
              <a:t>aux normes CND</a:t>
            </a:r>
            <a:endParaRPr lang="fr-FR" dirty="0">
              <a:solidFill>
                <a:srgbClr val="7030A0"/>
              </a:solidFill>
            </a:endParaRPr>
          </a:p>
        </p:txBody>
      </p:sp>
      <p:sp>
        <p:nvSpPr>
          <p:cNvPr id="20" name="Espace réservé du pied de page 5"/>
          <p:cNvSpPr>
            <a:spLocks noGrp="1"/>
          </p:cNvSpPr>
          <p:nvPr>
            <p:ph type="ftr" sz="quarter" idx="11"/>
          </p:nvPr>
        </p:nvSpPr>
        <p:spPr>
          <a:xfrm rot="5400000">
            <a:off x="-455647" y="5922640"/>
            <a:ext cx="1400944" cy="264340"/>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22" name="Rectangle 2"/>
          <p:cNvSpPr txBox="1">
            <a:spLocks noChangeArrowheads="1"/>
          </p:cNvSpPr>
          <p:nvPr/>
        </p:nvSpPr>
        <p:spPr bwMode="gray">
          <a:xfrm>
            <a:off x="602430" y="332656"/>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t>RESUME : </a:t>
            </a:r>
            <a:r>
              <a:rPr lang="fr-FR" dirty="0" err="1" smtClean="0"/>
              <a:t>fonctionalites</a:t>
            </a:r>
            <a:r>
              <a:rPr lang="fr-FR" dirty="0" smtClean="0"/>
              <a:t> interface graphique</a:t>
            </a:r>
            <a:endParaRPr lang="fr-FR" dirty="0"/>
          </a:p>
        </p:txBody>
      </p:sp>
    </p:spTree>
    <p:extLst>
      <p:ext uri="{BB962C8B-B14F-4D97-AF65-F5344CB8AC3E}">
        <p14:creationId xmlns:p14="http://schemas.microsoft.com/office/powerpoint/2010/main" val="3382034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du contenu 9"/>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t="-148" r="47206"/>
          <a:stretch/>
        </p:blipFill>
        <p:spPr>
          <a:xfrm>
            <a:off x="3122952" y="1342789"/>
            <a:ext cx="3735048" cy="4827969"/>
          </a:xfrm>
        </p:spPr>
      </p:pic>
      <p:sp>
        <p:nvSpPr>
          <p:cNvPr id="5" name="Ellipse 4"/>
          <p:cNvSpPr/>
          <p:nvPr/>
        </p:nvSpPr>
        <p:spPr>
          <a:xfrm>
            <a:off x="4067944" y="3400458"/>
            <a:ext cx="2448272" cy="4920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space réservé du numéro de diapositive 5"/>
          <p:cNvSpPr>
            <a:spLocks noGrp="1"/>
          </p:cNvSpPr>
          <p:nvPr>
            <p:ph type="sldNum" sz="quarter" idx="12"/>
          </p:nvPr>
        </p:nvSpPr>
        <p:spPr/>
        <p:txBody>
          <a:bodyPr/>
          <a:lstStyle/>
          <a:p>
            <a:fld id="{BB385F9D-D38D-4D36-BDBF-EFEAF4634F5A}" type="slidenum">
              <a:rPr lang="fr-FR" smtClean="0"/>
              <a:t>51</a:t>
            </a:fld>
            <a:endParaRPr lang="fr-FR"/>
          </a:p>
        </p:txBody>
      </p:sp>
      <p:sp>
        <p:nvSpPr>
          <p:cNvPr id="3" name="ZoneTexte 2"/>
          <p:cNvSpPr txBox="1"/>
          <p:nvPr/>
        </p:nvSpPr>
        <p:spPr>
          <a:xfrm>
            <a:off x="7199784" y="2602612"/>
            <a:ext cx="1944216" cy="2308324"/>
          </a:xfrm>
          <a:prstGeom prst="rect">
            <a:avLst/>
          </a:prstGeom>
          <a:noFill/>
        </p:spPr>
        <p:txBody>
          <a:bodyPr wrap="square" rtlCol="0">
            <a:spAutoFit/>
          </a:bodyPr>
          <a:lstStyle/>
          <a:p>
            <a:r>
              <a:rPr lang="fr-FR" dirty="0" smtClean="0"/>
              <a:t>Plusieurs types de base : </a:t>
            </a:r>
          </a:p>
          <a:p>
            <a:r>
              <a:rPr lang="fr-FR" dirty="0" smtClean="0"/>
              <a:t> - standard</a:t>
            </a:r>
          </a:p>
          <a:p>
            <a:r>
              <a:rPr lang="fr-FR" dirty="0" smtClean="0"/>
              <a:t> - par catégorie de ligne de paye</a:t>
            </a:r>
          </a:p>
          <a:p>
            <a:r>
              <a:rPr lang="fr-FR" dirty="0"/>
              <a:t> </a:t>
            </a:r>
            <a:r>
              <a:rPr lang="fr-FR" dirty="0" smtClean="0"/>
              <a:t>- par année </a:t>
            </a:r>
          </a:p>
          <a:p>
            <a:r>
              <a:rPr lang="fr-FR" dirty="0" smtClean="0"/>
              <a:t> - par tranche de N lignes…</a:t>
            </a:r>
            <a:endParaRPr lang="fr-FR" dirty="0"/>
          </a:p>
        </p:txBody>
      </p:sp>
      <p:sp>
        <p:nvSpPr>
          <p:cNvPr id="9" name="Ellipse 8"/>
          <p:cNvSpPr/>
          <p:nvPr/>
        </p:nvSpPr>
        <p:spPr>
          <a:xfrm>
            <a:off x="3923928" y="4892770"/>
            <a:ext cx="1728192"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flipH="1">
            <a:off x="6010980" y="3068960"/>
            <a:ext cx="1188804" cy="3314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963976" y="4005064"/>
            <a:ext cx="1591799" cy="1754326"/>
          </a:xfrm>
          <a:prstGeom prst="rect">
            <a:avLst/>
          </a:prstGeom>
          <a:noFill/>
        </p:spPr>
        <p:txBody>
          <a:bodyPr wrap="square" rtlCol="0">
            <a:spAutoFit/>
          </a:bodyPr>
          <a:lstStyle/>
          <a:p>
            <a:r>
              <a:rPr lang="fr-FR" dirty="0" smtClean="0"/>
              <a:t>Exécution </a:t>
            </a:r>
            <a:r>
              <a:rPr lang="fr-FR" dirty="0" err="1" smtClean="0"/>
              <a:t>multi-tâches</a:t>
            </a:r>
            <a:r>
              <a:rPr lang="fr-FR" dirty="0" smtClean="0"/>
              <a:t> : diminue par 2 à 3 les durées de traitement</a:t>
            </a:r>
            <a:endParaRPr lang="fr-FR" dirty="0"/>
          </a:p>
        </p:txBody>
      </p:sp>
      <p:cxnSp>
        <p:nvCxnSpPr>
          <p:cNvPr id="17" name="Connecteur droit avec flèche 16"/>
          <p:cNvCxnSpPr>
            <a:endCxn id="9" idx="1"/>
          </p:cNvCxnSpPr>
          <p:nvPr/>
        </p:nvCxnSpPr>
        <p:spPr>
          <a:xfrm>
            <a:off x="2555776" y="4248766"/>
            <a:ext cx="1621240" cy="696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Espace réservé du pied de page 5"/>
          <p:cNvSpPr>
            <a:spLocks noGrp="1"/>
          </p:cNvSpPr>
          <p:nvPr>
            <p:ph type="ftr" sz="quarter" idx="11"/>
          </p:nvPr>
        </p:nvSpPr>
        <p:spPr>
          <a:xfrm rot="5400000">
            <a:off x="-455647" y="5922640"/>
            <a:ext cx="1400944" cy="264340"/>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13" name="Rectangle 2"/>
          <p:cNvSpPr txBox="1">
            <a:spLocks noChangeArrowheads="1"/>
          </p:cNvSpPr>
          <p:nvPr/>
        </p:nvSpPr>
        <p:spPr bwMode="gray">
          <a:xfrm>
            <a:off x="602430" y="332656"/>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t>DIALOGUE DES PARAMETRES</a:t>
            </a:r>
            <a:endParaRPr lang="fr-FR" dirty="0"/>
          </a:p>
        </p:txBody>
      </p:sp>
    </p:spTree>
    <p:extLst>
      <p:ext uri="{BB962C8B-B14F-4D97-AF65-F5344CB8AC3E}">
        <p14:creationId xmlns:p14="http://schemas.microsoft.com/office/powerpoint/2010/main" val="21817462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t="4615" r="33910"/>
          <a:stretch/>
        </p:blipFill>
        <p:spPr>
          <a:xfrm>
            <a:off x="395536" y="1193269"/>
            <a:ext cx="5499323" cy="4464496"/>
          </a:xfrm>
        </p:spPr>
      </p:pic>
      <p:sp>
        <p:nvSpPr>
          <p:cNvPr id="6" name="Espace réservé du numéro de diapositive 5"/>
          <p:cNvSpPr>
            <a:spLocks noGrp="1"/>
          </p:cNvSpPr>
          <p:nvPr>
            <p:ph type="sldNum" sz="quarter" idx="12"/>
          </p:nvPr>
        </p:nvSpPr>
        <p:spPr/>
        <p:txBody>
          <a:bodyPr/>
          <a:lstStyle/>
          <a:p>
            <a:fld id="{BB385F9D-D38D-4D36-BDBF-EFEAF4634F5A}" type="slidenum">
              <a:rPr lang="fr-FR" smtClean="0"/>
              <a:t>52</a:t>
            </a:fld>
            <a:endParaRPr lang="fr-FR"/>
          </a:p>
        </p:txBody>
      </p:sp>
      <p:sp>
        <p:nvSpPr>
          <p:cNvPr id="8" name="ZoneTexte 7"/>
          <p:cNvSpPr txBox="1"/>
          <p:nvPr/>
        </p:nvSpPr>
        <p:spPr>
          <a:xfrm>
            <a:off x="6084167" y="2132856"/>
            <a:ext cx="2880321" cy="2585323"/>
          </a:xfrm>
          <a:prstGeom prst="rect">
            <a:avLst/>
          </a:prstGeom>
          <a:noFill/>
        </p:spPr>
        <p:txBody>
          <a:bodyPr wrap="square" rtlCol="0">
            <a:spAutoFit/>
          </a:bodyPr>
          <a:lstStyle/>
          <a:p>
            <a:r>
              <a:rPr lang="fr-FR" dirty="0" smtClean="0"/>
              <a:t>Les champs des Bulletins de paye (Service, Heures, Statut…) et des Lignes de paye (Montant, Libellé…) ont été fusionnés.</a:t>
            </a:r>
          </a:p>
          <a:p>
            <a:r>
              <a:rPr lang="fr-FR" dirty="0" smtClean="0"/>
              <a:t>Les catégories de ligne de paye (Indemnité, Traitement, Cotisation…)</a:t>
            </a:r>
          </a:p>
          <a:p>
            <a:r>
              <a:rPr lang="fr-FR" dirty="0"/>
              <a:t>sont indiquées en </a:t>
            </a:r>
            <a:r>
              <a:rPr lang="fr-FR" dirty="0" smtClean="0"/>
              <a:t>colonne.</a:t>
            </a:r>
            <a:endParaRPr lang="fr-FR" dirty="0"/>
          </a:p>
        </p:txBody>
      </p:sp>
      <p:sp>
        <p:nvSpPr>
          <p:cNvPr id="9" name="Espace réservé du pied de page 5"/>
          <p:cNvSpPr>
            <a:spLocks noGrp="1"/>
          </p:cNvSpPr>
          <p:nvPr>
            <p:ph type="ftr" sz="quarter" idx="11"/>
          </p:nvPr>
        </p:nvSpPr>
        <p:spPr>
          <a:xfrm rot="5400000">
            <a:off x="-455647" y="5922640"/>
            <a:ext cx="1400944" cy="264340"/>
          </a:xfrm>
          <a:noFill/>
        </p:spPr>
        <p:txBody>
          <a:bodyPr/>
          <a:lstStyle/>
          <a:p>
            <a:r>
              <a:rPr lang="fr-FR" smtClean="0"/>
              <a:t>Méthodologie et pratique du contrôle de la gestion RH et des rémunérations du personnel des collectivités territoriales</a:t>
            </a:r>
            <a:endParaRPr lang="fr-FR" dirty="0"/>
          </a:p>
        </p:txBody>
      </p:sp>
      <p:sp>
        <p:nvSpPr>
          <p:cNvPr id="3" name="Espace réservé de la date 2"/>
          <p:cNvSpPr>
            <a:spLocks noGrp="1"/>
          </p:cNvSpPr>
          <p:nvPr>
            <p:ph type="dt" sz="half" idx="10"/>
          </p:nvPr>
        </p:nvSpPr>
        <p:spPr/>
        <p:txBody>
          <a:bodyPr/>
          <a:lstStyle/>
          <a:p>
            <a:r>
              <a:rPr lang="fr-FR" smtClean="0"/>
              <a:t>14/10/2016</a:t>
            </a:r>
            <a:endParaRPr lang="fr-FR"/>
          </a:p>
        </p:txBody>
      </p:sp>
      <p:sp>
        <p:nvSpPr>
          <p:cNvPr id="10" name="Rectangle 2"/>
          <p:cNvSpPr txBox="1">
            <a:spLocks noChangeArrowheads="1"/>
          </p:cNvSpPr>
          <p:nvPr/>
        </p:nvSpPr>
        <p:spPr bwMode="gray">
          <a:xfrm>
            <a:off x="602430" y="332656"/>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latin typeface="+mn-lt"/>
              </a:rPr>
              <a:t>Base </a:t>
            </a:r>
            <a:r>
              <a:rPr lang="fr-FR" dirty="0">
                <a:latin typeface="+mn-lt"/>
              </a:rPr>
              <a:t>de paye sous </a:t>
            </a:r>
            <a:r>
              <a:rPr lang="fr-FR" dirty="0" smtClean="0">
                <a:latin typeface="+mn-lt"/>
              </a:rPr>
              <a:t>Tableur</a:t>
            </a:r>
            <a:endParaRPr lang="fr-FR" dirty="0">
              <a:latin typeface="+mn-lt"/>
            </a:endParaRPr>
          </a:p>
        </p:txBody>
      </p:sp>
    </p:spTree>
    <p:extLst>
      <p:ext uri="{BB962C8B-B14F-4D97-AF65-F5344CB8AC3E}">
        <p14:creationId xmlns:p14="http://schemas.microsoft.com/office/powerpoint/2010/main" val="7388568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71559" y="908720"/>
            <a:ext cx="8229600" cy="492664"/>
          </a:xfrm>
        </p:spPr>
        <p:txBody>
          <a:bodyPr>
            <a:normAutofit/>
          </a:bodyPr>
          <a:lstStyle/>
          <a:p>
            <a:pPr algn="ctr"/>
            <a:r>
              <a:rPr lang="fr-FR" sz="2400" dirty="0" smtClean="0">
                <a:solidFill>
                  <a:schemeClr val="accent1"/>
                </a:solidFill>
                <a:latin typeface="+mn-lt"/>
              </a:rPr>
              <a:t>Rapport d’analyse des données</a:t>
            </a:r>
            <a:endParaRPr lang="fr-FR" sz="2400" dirty="0">
              <a:solidFill>
                <a:schemeClr val="accent1"/>
              </a:solidFill>
              <a:latin typeface="+mn-lt"/>
            </a:endParaRPr>
          </a:p>
        </p:txBody>
      </p:sp>
      <p:pic>
        <p:nvPicPr>
          <p:cNvPr id="4" name="Espace réservé du contenu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3096" t="3601" r="3731"/>
          <a:stretch/>
        </p:blipFill>
        <p:spPr>
          <a:xfrm>
            <a:off x="467544" y="1340768"/>
            <a:ext cx="8408462" cy="4893493"/>
          </a:xfrm>
        </p:spPr>
      </p:pic>
      <p:sp>
        <p:nvSpPr>
          <p:cNvPr id="5" name="Ellipse 4"/>
          <p:cNvSpPr/>
          <p:nvPr/>
        </p:nvSpPr>
        <p:spPr>
          <a:xfrm>
            <a:off x="771264" y="5445224"/>
            <a:ext cx="151216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V="1">
            <a:off x="2283432" y="3212976"/>
            <a:ext cx="2864632" cy="22322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Espace réservé du numéro de diapositive 7"/>
          <p:cNvSpPr>
            <a:spLocks noGrp="1"/>
          </p:cNvSpPr>
          <p:nvPr>
            <p:ph type="sldNum" sz="quarter" idx="12"/>
          </p:nvPr>
        </p:nvSpPr>
        <p:spPr/>
        <p:txBody>
          <a:bodyPr/>
          <a:lstStyle/>
          <a:p>
            <a:fld id="{BB385F9D-D38D-4D36-BDBF-EFEAF4634F5A}" type="slidenum">
              <a:rPr lang="fr-FR" smtClean="0"/>
              <a:t>53</a:t>
            </a:fld>
            <a:endParaRPr lang="fr-FR"/>
          </a:p>
        </p:txBody>
      </p:sp>
      <p:sp>
        <p:nvSpPr>
          <p:cNvPr id="10" name="Espace réservé du pied de page 5"/>
          <p:cNvSpPr>
            <a:spLocks noGrp="1"/>
          </p:cNvSpPr>
          <p:nvPr>
            <p:ph type="ftr" sz="quarter" idx="11"/>
          </p:nvPr>
        </p:nvSpPr>
        <p:spPr>
          <a:xfrm rot="5400000">
            <a:off x="-581122" y="5922640"/>
            <a:ext cx="1400944" cy="264340"/>
          </a:xfrm>
          <a:noFill/>
        </p:spPr>
        <p:txBody>
          <a:bodyPr/>
          <a:lstStyle/>
          <a:p>
            <a:r>
              <a:rPr lang="fr-FR" smtClean="0"/>
              <a:t>Méthodologie et pratique du contrôle de la gestion RH et des rémunérations du personnel des collectivités territoriales</a:t>
            </a:r>
            <a:endParaRPr lang="fr-FR" dirty="0"/>
          </a:p>
        </p:txBody>
      </p:sp>
      <p:sp>
        <p:nvSpPr>
          <p:cNvPr id="3" name="Espace réservé de la date 2"/>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15172816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l="2806" t="3744" r="2013"/>
          <a:stretch/>
        </p:blipFill>
        <p:spPr>
          <a:xfrm>
            <a:off x="412739" y="1321130"/>
            <a:ext cx="8632842" cy="4910841"/>
          </a:xfrm>
        </p:spPr>
      </p:pic>
      <p:cxnSp>
        <p:nvCxnSpPr>
          <p:cNvPr id="6" name="Connecteur droit avec flèche 5"/>
          <p:cNvCxnSpPr/>
          <p:nvPr/>
        </p:nvCxnSpPr>
        <p:spPr>
          <a:xfrm flipV="1">
            <a:off x="3347864" y="2600908"/>
            <a:ext cx="2304256" cy="25202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flipV="1">
            <a:off x="3347864" y="2726922"/>
            <a:ext cx="288032" cy="1260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Espace réservé du numéro de diapositive 10"/>
          <p:cNvSpPr>
            <a:spLocks noGrp="1"/>
          </p:cNvSpPr>
          <p:nvPr>
            <p:ph type="sldNum" sz="quarter" idx="12"/>
          </p:nvPr>
        </p:nvSpPr>
        <p:spPr/>
        <p:txBody>
          <a:bodyPr/>
          <a:lstStyle/>
          <a:p>
            <a:fld id="{BB385F9D-D38D-4D36-BDBF-EFEAF4634F5A}" type="slidenum">
              <a:rPr lang="fr-FR" smtClean="0"/>
              <a:t>54</a:t>
            </a:fld>
            <a:endParaRPr lang="fr-FR"/>
          </a:p>
        </p:txBody>
      </p:sp>
      <p:sp>
        <p:nvSpPr>
          <p:cNvPr id="8" name="Espace réservé du pied de page 5"/>
          <p:cNvSpPr>
            <a:spLocks noGrp="1"/>
          </p:cNvSpPr>
          <p:nvPr>
            <p:ph type="ftr" sz="quarter" idx="11"/>
          </p:nvPr>
        </p:nvSpPr>
        <p:spPr>
          <a:xfrm rot="5400000">
            <a:off x="-532806" y="5922640"/>
            <a:ext cx="1400944" cy="264340"/>
          </a:xfrm>
          <a:noFill/>
        </p:spPr>
        <p:txBody>
          <a:bodyPr/>
          <a:lstStyle/>
          <a:p>
            <a:r>
              <a:rPr lang="fr-FR" smtClean="0"/>
              <a:t>Méthodologie et pratique du contrôle de la gestion RH et des rémunérations du personnel des collectivités territoriales</a:t>
            </a:r>
            <a:endParaRPr lang="fr-FR" dirty="0"/>
          </a:p>
        </p:txBody>
      </p:sp>
      <p:sp>
        <p:nvSpPr>
          <p:cNvPr id="3" name="Espace réservé de la date 2"/>
          <p:cNvSpPr>
            <a:spLocks noGrp="1"/>
          </p:cNvSpPr>
          <p:nvPr>
            <p:ph type="dt" sz="half" idx="10"/>
          </p:nvPr>
        </p:nvSpPr>
        <p:spPr/>
        <p:txBody>
          <a:bodyPr/>
          <a:lstStyle/>
          <a:p>
            <a:r>
              <a:rPr lang="fr-FR" smtClean="0"/>
              <a:t>14/10/2016</a:t>
            </a:r>
            <a:endParaRPr lang="fr-FR"/>
          </a:p>
        </p:txBody>
      </p:sp>
      <p:sp>
        <p:nvSpPr>
          <p:cNvPr id="9" name="Rectangle 2"/>
          <p:cNvSpPr txBox="1">
            <a:spLocks noChangeArrowheads="1"/>
          </p:cNvSpPr>
          <p:nvPr/>
        </p:nvSpPr>
        <p:spPr bwMode="gray">
          <a:xfrm>
            <a:off x="608887" y="303805"/>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t>Test statutaires et </a:t>
            </a:r>
            <a:r>
              <a:rPr lang="fr-FR" dirty="0" err="1" smtClean="0"/>
              <a:t>reglementaires</a:t>
            </a:r>
            <a:endParaRPr lang="fr-FR" dirty="0"/>
          </a:p>
        </p:txBody>
      </p:sp>
    </p:spTree>
    <p:extLst>
      <p:ext uri="{BB962C8B-B14F-4D97-AF65-F5344CB8AC3E}">
        <p14:creationId xmlns:p14="http://schemas.microsoft.com/office/powerpoint/2010/main" val="9368533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28738" y="865563"/>
            <a:ext cx="8229600" cy="4990985"/>
          </a:xfrm>
        </p:spPr>
        <p:txBody>
          <a:bodyPr>
            <a:normAutofit/>
          </a:bodyPr>
          <a:lstStyle/>
          <a:p>
            <a:pPr marL="0" lvl="2" indent="0">
              <a:spcAft>
                <a:spcPts val="800"/>
              </a:spcAft>
              <a:buClrTx/>
              <a:buSzTx/>
              <a:buNone/>
            </a:pPr>
            <a:r>
              <a:rPr lang="fr-FR" sz="1600" b="1" u="sng" dirty="0" smtClean="0"/>
              <a:t>Le c</a:t>
            </a:r>
            <a:r>
              <a:rPr lang="fr-FR" sz="1600" b="1" u="sng" dirty="0" smtClean="0"/>
              <a:t>ontrôle </a:t>
            </a:r>
            <a:r>
              <a:rPr lang="fr-FR" sz="1600" b="1" u="sng" dirty="0" smtClean="0"/>
              <a:t>de la </a:t>
            </a:r>
            <a:r>
              <a:rPr lang="fr-FR" sz="1600" b="1" u="sng" dirty="0"/>
              <a:t>NBI et primes </a:t>
            </a:r>
            <a:r>
              <a:rPr lang="fr-FR" sz="1600" b="1" u="sng" dirty="0" smtClean="0"/>
              <a:t>informatiques</a:t>
            </a:r>
          </a:p>
          <a:p>
            <a:pPr marL="0" lvl="2" indent="0">
              <a:spcAft>
                <a:spcPts val="800"/>
              </a:spcAft>
              <a:buClrTx/>
              <a:buSzTx/>
              <a:buNone/>
            </a:pPr>
            <a:endParaRPr lang="fr-FR" sz="1600" b="1" dirty="0" smtClean="0"/>
          </a:p>
          <a:p>
            <a:pPr marL="0" lvl="2" indent="0">
              <a:spcAft>
                <a:spcPts val="800"/>
              </a:spcAft>
              <a:buClrTx/>
              <a:buSzTx/>
              <a:buNone/>
            </a:pPr>
            <a:endParaRPr lang="fr-FR" sz="1600" b="1" dirty="0"/>
          </a:p>
          <a:p>
            <a:pPr marL="0" lvl="0" indent="0" algn="just"/>
            <a:r>
              <a:rPr lang="fr-FR" dirty="0" err="1"/>
              <a:t>Altaïr</a:t>
            </a:r>
            <a:r>
              <a:rPr lang="fr-FR" dirty="0"/>
              <a:t> recherche le nombre d’agents percevant une NBI, à des agents non </a:t>
            </a:r>
            <a:r>
              <a:rPr lang="fr-FR" dirty="0" smtClean="0"/>
              <a:t>titulaires, contrairement </a:t>
            </a:r>
            <a:r>
              <a:rPr lang="fr-FR" dirty="0"/>
              <a:t>à la </a:t>
            </a:r>
            <a:r>
              <a:rPr lang="fr-FR" dirty="0" smtClean="0"/>
              <a:t>réglementation.</a:t>
            </a:r>
          </a:p>
          <a:p>
            <a:pPr marL="0" lvl="0" indent="0"/>
            <a:r>
              <a:rPr lang="fr-FR" dirty="0" smtClean="0"/>
              <a:t>Un </a:t>
            </a:r>
            <a:r>
              <a:rPr lang="fr-FR" dirty="0"/>
              <a:t>lien cliquable est créé vers la base de données Excel « NBI aux non titulaires ».</a:t>
            </a:r>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55</a:t>
            </a:fld>
            <a:endParaRPr lang="fr-FR"/>
          </a:p>
        </p:txBody>
      </p:sp>
      <p:sp>
        <p:nvSpPr>
          <p:cNvPr id="6" name="Espace réservé du pied de page 5"/>
          <p:cNvSpPr>
            <a:spLocks noGrp="1"/>
          </p:cNvSpPr>
          <p:nvPr>
            <p:ph type="ftr" sz="quarter" idx="11"/>
          </p:nvPr>
        </p:nvSpPr>
        <p:spPr>
          <a:xfrm rot="5400000">
            <a:off x="-479986" y="6010970"/>
            <a:ext cx="1328936" cy="365125"/>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7" name="Rectangle 2"/>
          <p:cNvSpPr txBox="1">
            <a:spLocks noChangeArrowheads="1"/>
          </p:cNvSpPr>
          <p:nvPr/>
        </p:nvSpPr>
        <p:spPr bwMode="gray">
          <a:xfrm>
            <a:off x="791580" y="404664"/>
            <a:ext cx="7954211" cy="460899"/>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sz="2000" dirty="0" smtClean="0"/>
              <a:t>ANALYSE DES TESTS REGLEMENTAIRES</a:t>
            </a:r>
            <a:endParaRPr lang="fr-FR" sz="2000" dirty="0"/>
          </a:p>
        </p:txBody>
      </p:sp>
      <p:pic>
        <p:nvPicPr>
          <p:cNvPr id="9" name="Image 8"/>
          <p:cNvPicPr/>
          <p:nvPr/>
        </p:nvPicPr>
        <p:blipFill>
          <a:blip r:embed="rId2" cstate="email">
            <a:extLst>
              <a:ext uri="{28A0092B-C50C-407E-A947-70E740481C1C}">
                <a14:useLocalDpi xmlns:a14="http://schemas.microsoft.com/office/drawing/2010/main" val="0"/>
              </a:ext>
            </a:extLst>
          </a:blip>
          <a:stretch>
            <a:fillRect/>
          </a:stretch>
        </p:blipFill>
        <p:spPr>
          <a:xfrm>
            <a:off x="328738" y="2708920"/>
            <a:ext cx="6600825" cy="2482850"/>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957263"/>
            <a:ext cx="624840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7900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88845" y="915873"/>
            <a:ext cx="8172908" cy="5429451"/>
          </a:xfrm>
        </p:spPr>
        <p:txBody>
          <a:bodyPr>
            <a:normAutofit/>
          </a:bodyPr>
          <a:lstStyle/>
          <a:p>
            <a:pPr marL="0" lvl="2" indent="0">
              <a:spcAft>
                <a:spcPts val="800"/>
              </a:spcAft>
              <a:buClrTx/>
              <a:buSzTx/>
              <a:buNone/>
            </a:pPr>
            <a:r>
              <a:rPr lang="fr-FR" sz="1600" b="1" dirty="0"/>
              <a:t>Contrôle </a:t>
            </a:r>
            <a:r>
              <a:rPr lang="fr-FR" sz="1600" b="1" dirty="0" smtClean="0"/>
              <a:t>de la </a:t>
            </a:r>
            <a:r>
              <a:rPr lang="fr-FR" sz="1600" b="1" dirty="0" smtClean="0"/>
              <a:t>NBI et de la prime informatique</a:t>
            </a:r>
            <a:endParaRPr lang="fr-FR" sz="1600" b="1" dirty="0" smtClean="0"/>
          </a:p>
          <a:p>
            <a:pPr marL="0" lvl="2" indent="0">
              <a:spcAft>
                <a:spcPts val="800"/>
              </a:spcAft>
              <a:buClrTx/>
              <a:buSzTx/>
              <a:buNone/>
            </a:pPr>
            <a:endParaRPr lang="fr-FR" sz="1600"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56</a:t>
            </a:fld>
            <a:endParaRPr lang="fr-FR"/>
          </a:p>
        </p:txBody>
      </p:sp>
      <p:sp>
        <p:nvSpPr>
          <p:cNvPr id="6" name="Espace réservé du pied de page 5"/>
          <p:cNvSpPr>
            <a:spLocks noGrp="1"/>
          </p:cNvSpPr>
          <p:nvPr>
            <p:ph type="ftr" sz="quarter" idx="11"/>
          </p:nvPr>
        </p:nvSpPr>
        <p:spPr>
          <a:xfrm rot="5400000">
            <a:off x="-479986" y="6010970"/>
            <a:ext cx="1328936" cy="365125"/>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7" name="Rectangle 2"/>
          <p:cNvSpPr txBox="1">
            <a:spLocks noChangeArrowheads="1"/>
          </p:cNvSpPr>
          <p:nvPr/>
        </p:nvSpPr>
        <p:spPr bwMode="gray">
          <a:xfrm>
            <a:off x="608887" y="303805"/>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t>ANALYSE DES TESTS REGLEMENTAIRES</a:t>
            </a:r>
            <a:endParaRPr lang="fr-FR" dirty="0"/>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87724" y="1332211"/>
            <a:ext cx="5940660" cy="470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86067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23528" y="1124744"/>
            <a:ext cx="8244916" cy="5220580"/>
          </a:xfrm>
        </p:spPr>
        <p:txBody>
          <a:bodyPr>
            <a:normAutofit/>
          </a:bodyPr>
          <a:lstStyle/>
          <a:p>
            <a:pPr marL="0" lvl="2" indent="0">
              <a:spcAft>
                <a:spcPts val="800"/>
              </a:spcAft>
              <a:buClrTx/>
              <a:buSzTx/>
              <a:buNone/>
            </a:pPr>
            <a:r>
              <a:rPr lang="fr-FR" sz="1600" b="1" u="sng" dirty="0"/>
              <a:t>Contrôle </a:t>
            </a:r>
            <a:r>
              <a:rPr lang="fr-FR" sz="1600" b="1" u="sng" dirty="0" smtClean="0"/>
              <a:t>de la </a:t>
            </a:r>
            <a:r>
              <a:rPr lang="fr-FR" sz="1600" b="1" u="sng" dirty="0" smtClean="0"/>
              <a:t>NBI</a:t>
            </a:r>
            <a:endParaRPr lang="fr-FR" sz="1600" b="1" u="sng" dirty="0"/>
          </a:p>
          <a:p>
            <a:pPr marL="0" lvl="0" indent="0"/>
            <a:r>
              <a:rPr lang="fr-FR" dirty="0" err="1"/>
              <a:t>Altaïr</a:t>
            </a:r>
            <a:r>
              <a:rPr lang="fr-FR" dirty="0"/>
              <a:t> recherche le nombre d’agents percevant une NBI, à des agents non </a:t>
            </a:r>
            <a:r>
              <a:rPr lang="fr-FR" dirty="0" smtClean="0"/>
              <a:t>titulaires ainsi que l’octroi de la NBI anormales</a:t>
            </a:r>
            <a:endParaRPr lang="fr-FR" dirty="0" smtClean="0"/>
          </a:p>
          <a:p>
            <a:pPr marL="0" lvl="0" indent="0"/>
            <a:r>
              <a:rPr lang="fr-FR" dirty="0" smtClean="0"/>
              <a:t>Un </a:t>
            </a:r>
            <a:r>
              <a:rPr lang="fr-FR" dirty="0"/>
              <a:t>lien cliquable est créé vers la base de données Excel « NBI aux non titulaires </a:t>
            </a:r>
            <a:r>
              <a:rPr lang="fr-FR" dirty="0" smtClean="0"/>
              <a:t>» et « NBI anormales ».</a:t>
            </a:r>
            <a:endParaRPr lang="fr-FR"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57</a:t>
            </a:fld>
            <a:endParaRPr lang="fr-FR"/>
          </a:p>
        </p:txBody>
      </p:sp>
      <p:sp>
        <p:nvSpPr>
          <p:cNvPr id="6" name="Espace réservé du pied de page 5"/>
          <p:cNvSpPr>
            <a:spLocks noGrp="1"/>
          </p:cNvSpPr>
          <p:nvPr>
            <p:ph type="ftr" sz="quarter" idx="11"/>
          </p:nvPr>
        </p:nvSpPr>
        <p:spPr>
          <a:xfrm rot="5400000">
            <a:off x="-479986" y="6010970"/>
            <a:ext cx="1328936" cy="365125"/>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7" name="Rectangle 2"/>
          <p:cNvSpPr txBox="1">
            <a:spLocks noChangeArrowheads="1"/>
          </p:cNvSpPr>
          <p:nvPr/>
        </p:nvSpPr>
        <p:spPr bwMode="gray">
          <a:xfrm>
            <a:off x="608887" y="303805"/>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t>ANALYSE DES TESTS </a:t>
            </a:r>
            <a:r>
              <a:rPr lang="fr-FR" dirty="0" smtClean="0"/>
              <a:t>REGLEMENTAIRES - suite</a:t>
            </a:r>
            <a:endParaRPr lang="fr-FR" dirty="0"/>
          </a:p>
        </p:txBody>
      </p:sp>
      <p:pic>
        <p:nvPicPr>
          <p:cNvPr id="9" name="Image 8"/>
          <p:cNvPicPr/>
          <p:nvPr/>
        </p:nvPicPr>
        <p:blipFill>
          <a:blip r:embed="rId2" cstate="email">
            <a:extLst>
              <a:ext uri="{28A0092B-C50C-407E-A947-70E740481C1C}">
                <a14:useLocalDpi xmlns:a14="http://schemas.microsoft.com/office/drawing/2010/main" val="0"/>
              </a:ext>
            </a:extLst>
          </a:blip>
          <a:stretch>
            <a:fillRect/>
          </a:stretch>
        </p:blipFill>
        <p:spPr>
          <a:xfrm>
            <a:off x="251520" y="2636912"/>
            <a:ext cx="6600825" cy="2482850"/>
          </a:xfrm>
          <a:prstGeom prst="rect">
            <a:avLst/>
          </a:prstGeom>
        </p:spPr>
      </p:pic>
    </p:spTree>
    <p:extLst>
      <p:ext uri="{BB962C8B-B14F-4D97-AF65-F5344CB8AC3E}">
        <p14:creationId xmlns:p14="http://schemas.microsoft.com/office/powerpoint/2010/main" val="6641995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23528" y="1124744"/>
            <a:ext cx="8244916" cy="5220580"/>
          </a:xfrm>
        </p:spPr>
        <p:txBody>
          <a:bodyPr>
            <a:normAutofit/>
          </a:bodyPr>
          <a:lstStyle/>
          <a:p>
            <a:pPr marL="0" lvl="2" indent="0">
              <a:spcAft>
                <a:spcPts val="800"/>
              </a:spcAft>
              <a:buClrTx/>
              <a:buSzTx/>
              <a:buNone/>
            </a:pPr>
            <a:r>
              <a:rPr lang="fr-FR" sz="1600" b="1" i="1" u="sng" dirty="0"/>
              <a:t>Contrôle des primes informatiques</a:t>
            </a:r>
            <a:endParaRPr lang="fr-FR" sz="1600" u="sng" dirty="0"/>
          </a:p>
          <a:p>
            <a:pPr marL="0" lvl="2" indent="0">
              <a:spcAft>
                <a:spcPts val="800"/>
              </a:spcAft>
              <a:buClrTx/>
              <a:buSzTx/>
              <a:buNone/>
            </a:pPr>
            <a:endParaRPr lang="fr-FR" sz="1600" b="1" dirty="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58</a:t>
            </a:fld>
            <a:endParaRPr lang="fr-FR"/>
          </a:p>
        </p:txBody>
      </p:sp>
      <p:sp>
        <p:nvSpPr>
          <p:cNvPr id="6" name="Espace réservé du pied de page 5"/>
          <p:cNvSpPr>
            <a:spLocks noGrp="1"/>
          </p:cNvSpPr>
          <p:nvPr>
            <p:ph type="ftr" sz="quarter" idx="11"/>
          </p:nvPr>
        </p:nvSpPr>
        <p:spPr>
          <a:xfrm rot="5400000">
            <a:off x="-479986" y="6010970"/>
            <a:ext cx="1328936" cy="365125"/>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7" name="Rectangle 2"/>
          <p:cNvSpPr txBox="1">
            <a:spLocks noChangeArrowheads="1"/>
          </p:cNvSpPr>
          <p:nvPr/>
        </p:nvSpPr>
        <p:spPr bwMode="gray">
          <a:xfrm>
            <a:off x="608887" y="303805"/>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t>ANALYSE DES TESTS </a:t>
            </a:r>
            <a:r>
              <a:rPr lang="fr-FR" dirty="0" smtClean="0"/>
              <a:t>REGLEMENTAIRES-suite</a:t>
            </a:r>
            <a:endParaRPr lang="fr-FR" dirty="0"/>
          </a:p>
        </p:txBody>
      </p:sp>
      <p:sp>
        <p:nvSpPr>
          <p:cNvPr id="2" name="Rectangle 1"/>
          <p:cNvSpPr/>
          <p:nvPr/>
        </p:nvSpPr>
        <p:spPr>
          <a:xfrm>
            <a:off x="71500" y="1700808"/>
            <a:ext cx="8964996" cy="1200329"/>
          </a:xfrm>
          <a:prstGeom prst="rect">
            <a:avLst/>
          </a:prstGeom>
        </p:spPr>
        <p:txBody>
          <a:bodyPr wrap="square">
            <a:spAutoFit/>
          </a:bodyPr>
          <a:lstStyle/>
          <a:p>
            <a:r>
              <a:rPr lang="fr-FR" b="1" i="1" dirty="0"/>
              <a:t> </a:t>
            </a:r>
            <a:endParaRPr lang="fr-FR" dirty="0"/>
          </a:p>
          <a:p>
            <a:pPr lvl="0"/>
            <a:r>
              <a:rPr lang="fr-FR" dirty="0" err="1"/>
              <a:t>Altaïr</a:t>
            </a:r>
            <a:r>
              <a:rPr lang="fr-FR" dirty="0"/>
              <a:t> recherche le nombre d’agents percevant une prime </a:t>
            </a:r>
            <a:r>
              <a:rPr lang="fr-FR" dirty="0" smtClean="0"/>
              <a:t>informatique.</a:t>
            </a:r>
            <a:endParaRPr lang="fr-FR" dirty="0"/>
          </a:p>
          <a:p>
            <a:r>
              <a:rPr lang="fr-FR" dirty="0"/>
              <a:t> </a:t>
            </a:r>
          </a:p>
          <a:p>
            <a:r>
              <a:rPr lang="fr-FR" dirty="0"/>
              <a:t>Un lien cliquable est créé vers la base de données Excel « </a:t>
            </a:r>
            <a:r>
              <a:rPr lang="fr-FR" dirty="0" smtClean="0"/>
              <a:t>prime informatique</a:t>
            </a:r>
            <a:r>
              <a:rPr lang="fr-FR" dirty="0"/>
              <a:t> ».</a:t>
            </a:r>
          </a:p>
        </p:txBody>
      </p:sp>
      <p:pic>
        <p:nvPicPr>
          <p:cNvPr id="10" name="Image 9" descr="C:\Users\vleboudec\Pictures\prime info.PNG"/>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98874"/>
            <a:ext cx="6296025" cy="2133600"/>
          </a:xfrm>
          <a:prstGeom prst="rect">
            <a:avLst/>
          </a:prstGeom>
          <a:noFill/>
          <a:ln>
            <a:noFill/>
          </a:ln>
        </p:spPr>
      </p:pic>
    </p:spTree>
    <p:extLst>
      <p:ext uri="{BB962C8B-B14F-4D97-AF65-F5344CB8AC3E}">
        <p14:creationId xmlns:p14="http://schemas.microsoft.com/office/powerpoint/2010/main" val="10544434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1160748"/>
            <a:ext cx="8435280" cy="5163852"/>
          </a:xfrm>
        </p:spPr>
        <p:txBody>
          <a:bodyPr>
            <a:normAutofit/>
          </a:bodyPr>
          <a:lstStyle/>
          <a:p>
            <a:pPr marL="0" lvl="2" indent="0">
              <a:spcAft>
                <a:spcPts val="800"/>
              </a:spcAft>
              <a:buClrTx/>
              <a:buSzTx/>
              <a:buNone/>
            </a:pPr>
            <a:r>
              <a:rPr lang="fr-FR" b="1" u="sng" dirty="0"/>
              <a:t>Contrôle des vacations pour les fonctionnaires</a:t>
            </a:r>
          </a:p>
          <a:p>
            <a:pPr marL="0" lvl="0" indent="0" algn="just"/>
            <a:r>
              <a:rPr lang="fr-FR" b="0" dirty="0" err="1"/>
              <a:t>Altaïr</a:t>
            </a:r>
            <a:r>
              <a:rPr lang="fr-FR" b="0" dirty="0"/>
              <a:t> recherche les fonctionnaires qui effectuent des vacations pour leur propre établissement. Deux liens sont proposés : un lien cliquable vers les bulletins de paye concernés et un lien cliquable vers les matricules des fonctionnaires concernés</a:t>
            </a:r>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59</a:t>
            </a:fld>
            <a:endParaRPr lang="fr-FR"/>
          </a:p>
        </p:txBody>
      </p:sp>
      <p:sp>
        <p:nvSpPr>
          <p:cNvPr id="6" name="Espace réservé du pied de page 5"/>
          <p:cNvSpPr>
            <a:spLocks noGrp="1"/>
          </p:cNvSpPr>
          <p:nvPr>
            <p:ph type="ftr" sz="quarter" idx="11"/>
          </p:nvPr>
        </p:nvSpPr>
        <p:spPr>
          <a:xfrm rot="5400000">
            <a:off x="-479986" y="6010970"/>
            <a:ext cx="1328936" cy="365125"/>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7" name="Rectangle 2"/>
          <p:cNvSpPr txBox="1">
            <a:spLocks noChangeArrowheads="1"/>
          </p:cNvSpPr>
          <p:nvPr/>
        </p:nvSpPr>
        <p:spPr bwMode="gray">
          <a:xfrm>
            <a:off x="608887" y="303805"/>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8" name="Image 7" descr="C:\Users\vleboudec\Pictures\vacactions fonctionnaires.PNG"/>
          <p:cNvPicPr/>
          <p:nvPr/>
        </p:nvPicPr>
        <p:blipFill>
          <a:blip r:embed="rId2">
            <a:extLst>
              <a:ext uri="{28A0092B-C50C-407E-A947-70E740481C1C}">
                <a14:useLocalDpi xmlns:a14="http://schemas.microsoft.com/office/drawing/2010/main" val="0"/>
              </a:ext>
            </a:extLst>
          </a:blip>
          <a:srcRect/>
          <a:stretch>
            <a:fillRect/>
          </a:stretch>
        </p:blipFill>
        <p:spPr bwMode="auto">
          <a:xfrm>
            <a:off x="283831" y="2168860"/>
            <a:ext cx="2847975" cy="4276725"/>
          </a:xfrm>
          <a:prstGeom prst="rect">
            <a:avLst/>
          </a:prstGeom>
          <a:noFill/>
          <a:ln>
            <a:noFill/>
          </a:ln>
        </p:spPr>
      </p:pic>
      <p:pic>
        <p:nvPicPr>
          <p:cNvPr id="9" name="Image 8"/>
          <p:cNvPicPr/>
          <p:nvPr/>
        </p:nvPicPr>
        <p:blipFill>
          <a:blip r:embed="rId3"/>
          <a:stretch>
            <a:fillRect/>
          </a:stretch>
        </p:blipFill>
        <p:spPr>
          <a:xfrm>
            <a:off x="3347864" y="2186570"/>
            <a:ext cx="5181600" cy="4943475"/>
          </a:xfrm>
          <a:prstGeom prst="rect">
            <a:avLst/>
          </a:prstGeom>
        </p:spPr>
      </p:pic>
    </p:spTree>
    <p:extLst>
      <p:ext uri="{BB962C8B-B14F-4D97-AF65-F5344CB8AC3E}">
        <p14:creationId xmlns:p14="http://schemas.microsoft.com/office/powerpoint/2010/main" val="1258658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dirty="0"/>
          </a:p>
        </p:txBody>
      </p:sp>
      <p:sp>
        <p:nvSpPr>
          <p:cNvPr id="6" name="Espace réservé du numéro de diapositive 5"/>
          <p:cNvSpPr>
            <a:spLocks noGrp="1"/>
          </p:cNvSpPr>
          <p:nvPr>
            <p:ph type="sldNum" sz="quarter" idx="12"/>
          </p:nvPr>
        </p:nvSpPr>
        <p:spPr/>
        <p:txBody>
          <a:bodyPr/>
          <a:lstStyle/>
          <a:p>
            <a:pPr>
              <a:defRPr/>
            </a:pPr>
            <a:fld id="{5113ABB2-4C61-4D4B-A827-0EBF0EF70D7C}" type="slidenum">
              <a:rPr lang="fr-FR" smtClean="0"/>
              <a:pPr>
                <a:defRPr/>
              </a:pPr>
              <a:t>6</a:t>
            </a:fld>
            <a:endParaRPr lang="fr-FR" dirty="0"/>
          </a:p>
        </p:txBody>
      </p:sp>
      <p:sp>
        <p:nvSpPr>
          <p:cNvPr id="7" name="Rectangle 2"/>
          <p:cNvSpPr>
            <a:spLocks noGrp="1" noChangeArrowheads="1"/>
          </p:cNvSpPr>
          <p:nvPr>
            <p:ph type="title"/>
          </p:nvPr>
        </p:nvSpPr>
        <p:spPr>
          <a:xfrm>
            <a:off x="323528" y="944724"/>
            <a:ext cx="8712968" cy="288032"/>
          </a:xfrm>
          <a:solidFill>
            <a:schemeClr val="accent1">
              <a:lumMod val="20000"/>
              <a:lumOff val="80000"/>
            </a:schemeClr>
          </a:solidFill>
          <a:ln>
            <a:solidFill>
              <a:schemeClr val="accent1"/>
            </a:solidFill>
          </a:ln>
        </p:spPr>
        <p:txBody>
          <a:bodyPr anchor="ctr">
            <a:noAutofit/>
          </a:bodyPr>
          <a:lstStyle/>
          <a:p>
            <a:pPr algn="ctr"/>
            <a:r>
              <a:rPr lang="fr-FR" b="1" dirty="0" smtClean="0"/>
              <a:t/>
            </a:r>
            <a:br>
              <a:rPr lang="fr-FR" b="1" dirty="0" smtClean="0"/>
            </a:br>
            <a:r>
              <a:rPr lang="fr-FR" b="1" dirty="0"/>
              <a:t/>
            </a:r>
            <a:br>
              <a:rPr lang="fr-FR" b="1" dirty="0"/>
            </a:br>
            <a:r>
              <a:rPr lang="fr-FR" dirty="0"/>
              <a:t>CALCUL de la masse globale des rémunérations</a:t>
            </a:r>
            <a:br>
              <a:rPr lang="fr-FR" dirty="0"/>
            </a:br>
            <a:r>
              <a:rPr lang="fr-FR" dirty="0"/>
              <a:t/>
            </a:r>
            <a:br>
              <a:rPr lang="fr-FR" dirty="0"/>
            </a:br>
            <a:r>
              <a:rPr lang="fr-FR" b="1" dirty="0"/>
              <a:t> </a:t>
            </a:r>
            <a:r>
              <a:rPr lang="fr-FR" b="1" dirty="0" smtClean="0"/>
              <a:t> </a:t>
            </a:r>
            <a:endParaRPr lang="fr-FR" b="1" dirty="0"/>
          </a:p>
        </p:txBody>
      </p:sp>
      <p:sp>
        <p:nvSpPr>
          <p:cNvPr id="3" name="Espace réservé du contenu 2"/>
          <p:cNvSpPr>
            <a:spLocks noGrp="1"/>
          </p:cNvSpPr>
          <p:nvPr>
            <p:ph idx="1"/>
          </p:nvPr>
        </p:nvSpPr>
        <p:spPr>
          <a:xfrm>
            <a:off x="143508" y="1412776"/>
            <a:ext cx="8557922" cy="4788532"/>
          </a:xfrm>
        </p:spPr>
        <p:txBody>
          <a:bodyPr/>
          <a:lstStyle/>
          <a:p>
            <a:pPr marL="0" indent="0" algn="just">
              <a:buNone/>
            </a:pPr>
            <a:r>
              <a:rPr lang="fr-FR" sz="1800" b="0" dirty="0">
                <a:latin typeface="Arial" panose="020B0604020202020204" pitchFamily="34" charset="0"/>
                <a:cs typeface="Arial" panose="020B0604020202020204" pitchFamily="34" charset="0"/>
              </a:rPr>
              <a:t>Chapitre budgétaire 012 «charges de personnel et frais assimilés» intègre les comptes </a:t>
            </a:r>
            <a:r>
              <a:rPr lang="fr-FR" sz="1800" b="0" dirty="0" smtClean="0">
                <a:latin typeface="Arial" panose="020B0604020202020204" pitchFamily="34" charset="0"/>
                <a:cs typeface="Arial" panose="020B0604020202020204" pitchFamily="34" charset="0"/>
              </a:rPr>
              <a:t>:</a:t>
            </a:r>
            <a:endParaRPr lang="fr-FR" sz="1800" b="0" dirty="0">
              <a:latin typeface="Arial" panose="020B0604020202020204" pitchFamily="34" charset="0"/>
              <a:cs typeface="Arial" panose="020B0604020202020204" pitchFamily="34" charset="0"/>
            </a:endParaRPr>
          </a:p>
          <a:p>
            <a:pPr marL="0" indent="0" algn="just">
              <a:buNone/>
            </a:pPr>
            <a:r>
              <a:rPr lang="fr-FR" sz="1800" dirty="0" smtClean="0">
                <a:latin typeface="Arial" panose="020B0604020202020204" pitchFamily="34" charset="0"/>
                <a:cs typeface="Arial" panose="020B0604020202020204" pitchFamily="34" charset="0"/>
              </a:rPr>
              <a:t>621</a:t>
            </a:r>
            <a:r>
              <a:rPr lang="fr-FR" sz="1800" b="0" dirty="0">
                <a:latin typeface="Arial" panose="020B0604020202020204" pitchFamily="34" charset="0"/>
                <a:cs typeface="Arial" panose="020B0604020202020204" pitchFamily="34" charset="0"/>
              </a:rPr>
              <a:t> personnels extérieurs ; </a:t>
            </a:r>
            <a:r>
              <a:rPr lang="fr-FR" sz="1800" dirty="0">
                <a:latin typeface="Arial" panose="020B0604020202020204" pitchFamily="34" charset="0"/>
                <a:cs typeface="Arial" panose="020B0604020202020204" pitchFamily="34" charset="0"/>
              </a:rPr>
              <a:t>631</a:t>
            </a:r>
            <a:r>
              <a:rPr lang="fr-FR" sz="1800" b="0" dirty="0">
                <a:latin typeface="Arial" panose="020B0604020202020204" pitchFamily="34" charset="0"/>
                <a:cs typeface="Arial" panose="020B0604020202020204" pitchFamily="34" charset="0"/>
              </a:rPr>
              <a:t> impôts </a:t>
            </a:r>
            <a:r>
              <a:rPr lang="fr-FR" sz="1800" b="0" dirty="0" smtClean="0">
                <a:latin typeface="Arial" panose="020B0604020202020204" pitchFamily="34" charset="0"/>
                <a:cs typeface="Arial" panose="020B0604020202020204" pitchFamily="34" charset="0"/>
              </a:rPr>
              <a:t>et </a:t>
            </a:r>
            <a:r>
              <a:rPr lang="fr-FR" sz="1800" b="0" dirty="0">
                <a:latin typeface="Arial" panose="020B0604020202020204" pitchFamily="34" charset="0"/>
                <a:cs typeface="Arial" panose="020B0604020202020204" pitchFamily="34" charset="0"/>
              </a:rPr>
              <a:t>taxes sur rémunérations ; </a:t>
            </a:r>
            <a:r>
              <a:rPr lang="fr-FR" sz="1800" dirty="0">
                <a:latin typeface="Arial" panose="020B0604020202020204" pitchFamily="34" charset="0"/>
                <a:cs typeface="Arial" panose="020B0604020202020204" pitchFamily="34" charset="0"/>
              </a:rPr>
              <a:t>633 </a:t>
            </a:r>
            <a:r>
              <a:rPr lang="fr-FR" sz="1800" b="0" dirty="0">
                <a:latin typeface="Arial" panose="020B0604020202020204" pitchFamily="34" charset="0"/>
                <a:cs typeface="Arial" panose="020B0604020202020204" pitchFamily="34" charset="0"/>
              </a:rPr>
              <a:t>impôts et taxes sur rémunérations  ; chapitre </a:t>
            </a:r>
            <a:r>
              <a:rPr lang="fr-FR" sz="1800" dirty="0">
                <a:latin typeface="Arial" panose="020B0604020202020204" pitchFamily="34" charset="0"/>
                <a:cs typeface="Arial" panose="020B0604020202020204" pitchFamily="34" charset="0"/>
              </a:rPr>
              <a:t>64</a:t>
            </a:r>
            <a:r>
              <a:rPr lang="fr-FR" sz="1800" b="0" dirty="0">
                <a:latin typeface="Arial" panose="020B0604020202020204" pitchFamily="34" charset="0"/>
                <a:cs typeface="Arial" panose="020B0604020202020204" pitchFamily="34" charset="0"/>
              </a:rPr>
              <a:t> charges de </a:t>
            </a:r>
            <a:r>
              <a:rPr lang="fr-FR" sz="1800" b="0" dirty="0" smtClean="0">
                <a:latin typeface="Arial" panose="020B0604020202020204" pitchFamily="34" charset="0"/>
                <a:cs typeface="Arial" panose="020B0604020202020204" pitchFamily="34" charset="0"/>
              </a:rPr>
              <a:t>personnel</a:t>
            </a:r>
            <a:endParaRPr lang="fr-FR" sz="1800" b="0" dirty="0">
              <a:latin typeface="Arial" panose="020B0604020202020204" pitchFamily="34" charset="0"/>
              <a:cs typeface="Arial" panose="020B0604020202020204" pitchFamily="34" charset="0"/>
            </a:endParaRPr>
          </a:p>
          <a:p>
            <a:pPr marL="0" indent="0" algn="just">
              <a:buNone/>
            </a:pPr>
            <a:r>
              <a:rPr lang="fr-FR" sz="1800" b="0" dirty="0">
                <a:latin typeface="Arial" panose="020B0604020202020204" pitchFamily="34" charset="0"/>
                <a:cs typeface="Arial" panose="020B0604020202020204" pitchFamily="34" charset="0"/>
              </a:rPr>
              <a:t>Ce chapitre budgétaire comprend </a:t>
            </a:r>
            <a:r>
              <a:rPr lang="fr-FR" sz="1800" b="0" dirty="0" smtClean="0">
                <a:latin typeface="Arial" panose="020B0604020202020204" pitchFamily="34" charset="0"/>
                <a:cs typeface="Arial" panose="020B0604020202020204" pitchFamily="34" charset="0"/>
              </a:rPr>
              <a:t>les salaires bruts, la part patronale des cotisations sociales, les impôts et taxes relatifs aux dépenses de personnel, les indemnités chômages versées ou les cotisations aux Assedic, certaines prestations sociales versées directement par l’employeur comme les tickets restaurants, le comité social…</a:t>
            </a:r>
            <a:endParaRPr lang="fr-FR" sz="1800" b="0" dirty="0">
              <a:latin typeface="Arial" panose="020B0604020202020204" pitchFamily="34" charset="0"/>
              <a:cs typeface="Arial" panose="020B0604020202020204" pitchFamily="34" charset="0"/>
            </a:endParaRPr>
          </a:p>
          <a:p>
            <a:pPr marL="0" indent="0">
              <a:buNone/>
            </a:pPr>
            <a:r>
              <a:rPr lang="fr-FR" sz="1800" dirty="0" smtClean="0">
                <a:latin typeface="Arial" panose="020B0604020202020204" pitchFamily="34" charset="0"/>
                <a:cs typeface="Arial" panose="020B0604020202020204" pitchFamily="34" charset="0"/>
              </a:rPr>
              <a:t>PLUS   </a:t>
            </a:r>
            <a:r>
              <a:rPr lang="fr-FR" sz="1800" b="0" dirty="0">
                <a:latin typeface="Arial" panose="020B0604020202020204" pitchFamily="34" charset="0"/>
                <a:cs typeface="Arial" panose="020B0604020202020204" pitchFamily="34" charset="0"/>
              </a:rPr>
              <a:t>Comptes </a:t>
            </a:r>
            <a:r>
              <a:rPr lang="fr-FR" sz="1800" dirty="0">
                <a:latin typeface="Arial" panose="020B0604020202020204" pitchFamily="34" charset="0"/>
                <a:cs typeface="Arial" panose="020B0604020202020204" pitchFamily="34" charset="0"/>
              </a:rPr>
              <a:t>622</a:t>
            </a:r>
            <a:r>
              <a:rPr lang="fr-FR" sz="1800" b="0" dirty="0">
                <a:latin typeface="Arial" panose="020B0604020202020204" pitchFamily="34" charset="0"/>
                <a:cs typeface="Arial" panose="020B0604020202020204" pitchFamily="34" charset="0"/>
              </a:rPr>
              <a:t> rémunérations d'intermédiaires et honoraires </a:t>
            </a:r>
            <a:r>
              <a:rPr lang="fr-FR" sz="1800" b="0" dirty="0" smtClean="0">
                <a:latin typeface="Arial" panose="020B0604020202020204" pitchFamily="34" charset="0"/>
                <a:cs typeface="Arial" panose="020B0604020202020204" pitchFamily="34" charset="0"/>
              </a:rPr>
              <a:t> (dont les indemnités aux comptables et aux régisseurs) ; </a:t>
            </a:r>
            <a:r>
              <a:rPr lang="fr-FR" sz="1800" dirty="0">
                <a:latin typeface="Arial" panose="020B0604020202020204" pitchFamily="34" charset="0"/>
                <a:cs typeface="Arial" panose="020B0604020202020204" pitchFamily="34" charset="0"/>
              </a:rPr>
              <a:t>625</a:t>
            </a:r>
            <a:r>
              <a:rPr lang="fr-FR" sz="1800" b="0" dirty="0">
                <a:latin typeface="Arial" panose="020B0604020202020204" pitchFamily="34" charset="0"/>
                <a:cs typeface="Arial" panose="020B0604020202020204" pitchFamily="34" charset="0"/>
              </a:rPr>
              <a:t> déplacements, missions, réceptions  ; </a:t>
            </a:r>
            <a:r>
              <a:rPr lang="fr-FR" sz="1800" dirty="0">
                <a:latin typeface="Arial" panose="020B0604020202020204" pitchFamily="34" charset="0"/>
                <a:cs typeface="Arial" panose="020B0604020202020204" pitchFamily="34" charset="0"/>
              </a:rPr>
              <a:t>653</a:t>
            </a:r>
            <a:r>
              <a:rPr lang="fr-FR" sz="1800" b="0" dirty="0">
                <a:latin typeface="Arial" panose="020B0604020202020204" pitchFamily="34" charset="0"/>
                <a:cs typeface="Arial" panose="020B0604020202020204" pitchFamily="34" charset="0"/>
              </a:rPr>
              <a:t> Indemnités et frais de missions des </a:t>
            </a:r>
            <a:r>
              <a:rPr lang="fr-FR" sz="1800" b="0" dirty="0" smtClean="0">
                <a:latin typeface="Arial" panose="020B0604020202020204" pitchFamily="34" charset="0"/>
                <a:cs typeface="Arial" panose="020B0604020202020204" pitchFamily="34" charset="0"/>
              </a:rPr>
              <a:t>élus.</a:t>
            </a:r>
            <a:r>
              <a:rPr lang="fr-FR" sz="1800" b="0" dirty="0">
                <a:latin typeface="Arial" panose="020B0604020202020204" pitchFamily="34" charset="0"/>
                <a:cs typeface="Arial" panose="020B0604020202020204" pitchFamily="34" charset="0"/>
              </a:rPr>
              <a:t> </a:t>
            </a:r>
          </a:p>
          <a:p>
            <a:pPr marL="0" indent="0" algn="just">
              <a:buNone/>
            </a:pPr>
            <a:r>
              <a:rPr lang="fr-FR" sz="1800" dirty="0" smtClean="0">
                <a:latin typeface="Arial" panose="020B0604020202020204" pitchFamily="34" charset="0"/>
                <a:cs typeface="Arial" panose="020B0604020202020204" pitchFamily="34" charset="0"/>
              </a:rPr>
              <a:t>MOINS</a:t>
            </a:r>
            <a:r>
              <a:rPr lang="fr-FR" sz="1800" b="0" dirty="0" smtClean="0">
                <a:latin typeface="Arial" panose="020B0604020202020204" pitchFamily="34" charset="0"/>
                <a:cs typeface="Arial" panose="020B0604020202020204" pitchFamily="34" charset="0"/>
              </a:rPr>
              <a:t> Comptes </a:t>
            </a:r>
            <a:r>
              <a:rPr lang="fr-FR" sz="1800" dirty="0">
                <a:latin typeface="Arial" panose="020B0604020202020204" pitchFamily="34" charset="0"/>
                <a:cs typeface="Arial" panose="020B0604020202020204" pitchFamily="34" charset="0"/>
              </a:rPr>
              <a:t>6419</a:t>
            </a:r>
            <a:r>
              <a:rPr lang="fr-FR" sz="1800" b="0" dirty="0">
                <a:latin typeface="Arial" panose="020B0604020202020204" pitchFamily="34" charset="0"/>
                <a:cs typeface="Arial" panose="020B0604020202020204" pitchFamily="34" charset="0"/>
              </a:rPr>
              <a:t> remboursements sur rémunérations du personnel (mises à disposition...) ; </a:t>
            </a:r>
            <a:r>
              <a:rPr lang="fr-FR" sz="1800" dirty="0">
                <a:latin typeface="Arial" panose="020B0604020202020204" pitchFamily="34" charset="0"/>
                <a:cs typeface="Arial" panose="020B0604020202020204" pitchFamily="34" charset="0"/>
              </a:rPr>
              <a:t>6459</a:t>
            </a:r>
            <a:r>
              <a:rPr lang="fr-FR" sz="1800" b="0" dirty="0">
                <a:latin typeface="Arial" panose="020B0604020202020204" pitchFamily="34" charset="0"/>
                <a:cs typeface="Arial" panose="020B0604020202020204" pitchFamily="34" charset="0"/>
              </a:rPr>
              <a:t> remboursements sur charges de sécurité sociale (atténuation de charges) La quasi-totalité de ces charges doit se retrouver sur les bulletins de paie. </a:t>
            </a:r>
          </a:p>
          <a:p>
            <a:endParaRPr lang="fr-FR" sz="1800" b="0" dirty="0">
              <a:latin typeface="Times New Roman" pitchFamily="18" charset="0"/>
              <a:cs typeface="Times New Roman" pitchFamily="18" charset="0"/>
            </a:endParaRPr>
          </a:p>
          <a:p>
            <a:pPr marL="0" lvl="0" indent="0" algn="just"/>
            <a:endParaRPr lang="fr-FR" sz="1800" b="0" dirty="0">
              <a:latin typeface="Arial" panose="020B0604020202020204" pitchFamily="34" charset="0"/>
              <a:cs typeface="Arial" panose="020B0604020202020204" pitchFamily="34" charset="0"/>
            </a:endParaRPr>
          </a:p>
          <a:p>
            <a:pPr marL="0" lvl="0" indent="0" algn="just"/>
            <a:endParaRPr lang="fr-FR" sz="1800" b="0" dirty="0">
              <a:latin typeface="Arial" panose="020B0604020202020204" pitchFamily="34" charset="0"/>
              <a:cs typeface="Arial" panose="020B0604020202020204" pitchFamily="34" charset="0"/>
            </a:endParaRP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30476203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1052736"/>
            <a:ext cx="8435280" cy="5271864"/>
          </a:xfrm>
        </p:spPr>
        <p:txBody>
          <a:bodyPr>
            <a:normAutofit/>
          </a:bodyPr>
          <a:lstStyle/>
          <a:p>
            <a:pPr marL="0" lvl="2" indent="0">
              <a:buNone/>
            </a:pPr>
            <a:r>
              <a:rPr lang="fr-FR" sz="1400" b="1" u="sng" dirty="0"/>
              <a:t>Contrôle sur les cumuls traitement indiciaire, indemnités et vacations des contractuels </a:t>
            </a:r>
          </a:p>
          <a:p>
            <a:r>
              <a:rPr lang="fr-FR" dirty="0"/>
              <a:t> </a:t>
            </a:r>
          </a:p>
          <a:p>
            <a:r>
              <a:rPr lang="fr-FR" u="sng" dirty="0"/>
              <a:t>Contractuels effectuant des vacations (CEV</a:t>
            </a:r>
            <a:r>
              <a:rPr lang="fr-FR" u="sng" dirty="0" smtClean="0"/>
              <a:t>)</a:t>
            </a:r>
            <a:endParaRPr lang="fr-FR" dirty="0"/>
          </a:p>
          <a:p>
            <a:pPr lvl="0" algn="just"/>
            <a:r>
              <a:rPr lang="fr-FR" b="0" dirty="0" err="1"/>
              <a:t>Altaïr</a:t>
            </a:r>
            <a:r>
              <a:rPr lang="fr-FR" b="0" dirty="0"/>
              <a:t> recherche les contractuels qui effectuent des vacations pour leur établissement. Quatre liens cliquables sont proposés : un lien vers les bulletins des CEV, vers les matricules des CEV, vers le cumul du régime indemnitaire et vacations de CEV et vers les lignes de traitement indiciaire pour CEV.</a:t>
            </a:r>
          </a:p>
          <a:p>
            <a:endParaRPr lang="fr-FR" dirty="0" smtClean="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60</a:t>
            </a:fld>
            <a:endParaRPr lang="fr-FR"/>
          </a:p>
        </p:txBody>
      </p:sp>
      <p:sp>
        <p:nvSpPr>
          <p:cNvPr id="6" name="Espace réservé du pied de page 5"/>
          <p:cNvSpPr>
            <a:spLocks noGrp="1"/>
          </p:cNvSpPr>
          <p:nvPr>
            <p:ph type="ftr" sz="quarter" idx="11"/>
          </p:nvPr>
        </p:nvSpPr>
        <p:spPr>
          <a:xfrm rot="5400000">
            <a:off x="-479986" y="6010970"/>
            <a:ext cx="1328936" cy="365125"/>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7" name="Rectangle 2"/>
          <p:cNvSpPr txBox="1">
            <a:spLocks noChangeArrowheads="1"/>
          </p:cNvSpPr>
          <p:nvPr/>
        </p:nvSpPr>
        <p:spPr bwMode="gray">
          <a:xfrm>
            <a:off x="608887" y="303805"/>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8" name="Image 7"/>
          <p:cNvPicPr/>
          <p:nvPr/>
        </p:nvPicPr>
        <p:blipFill>
          <a:blip r:embed="rId2"/>
          <a:stretch>
            <a:fillRect/>
          </a:stretch>
        </p:blipFill>
        <p:spPr>
          <a:xfrm>
            <a:off x="1511660" y="2705100"/>
            <a:ext cx="5562600" cy="4152900"/>
          </a:xfrm>
          <a:prstGeom prst="rect">
            <a:avLst/>
          </a:prstGeom>
        </p:spPr>
      </p:pic>
    </p:spTree>
    <p:extLst>
      <p:ext uri="{BB962C8B-B14F-4D97-AF65-F5344CB8AC3E}">
        <p14:creationId xmlns:p14="http://schemas.microsoft.com/office/powerpoint/2010/main" val="31525893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1052736"/>
            <a:ext cx="8435280" cy="5271864"/>
          </a:xfrm>
        </p:spPr>
        <p:txBody>
          <a:bodyPr>
            <a:normAutofit/>
          </a:bodyPr>
          <a:lstStyle/>
          <a:p>
            <a:pPr marL="611188" lvl="2" indent="0">
              <a:buNone/>
            </a:pPr>
            <a:r>
              <a:rPr lang="fr-FR" sz="1400" b="1" u="sng" dirty="0"/>
              <a:t>Contrôle sur les indemnités IAT et IFTS</a:t>
            </a:r>
          </a:p>
          <a:p>
            <a:r>
              <a:rPr lang="fr-FR" dirty="0"/>
              <a:t> </a:t>
            </a:r>
          </a:p>
          <a:p>
            <a:pPr lvl="0" algn="just"/>
            <a:r>
              <a:rPr lang="fr-FR" b="0" dirty="0" err="1"/>
              <a:t>Altaïr</a:t>
            </a:r>
            <a:r>
              <a:rPr lang="fr-FR" b="0" dirty="0"/>
              <a:t> recherche les agents ayant cumulé des indemnités IAT et IFTS, contrairement à la réglementation. Deux liens cliquables sont proposés : un lien vers les codes IFTS retenus et la base de données cumuls IAT/IFTS.</a:t>
            </a:r>
          </a:p>
          <a:p>
            <a:r>
              <a:rPr lang="fr-FR" dirty="0"/>
              <a:t> </a:t>
            </a:r>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61</a:t>
            </a:fld>
            <a:endParaRPr lang="fr-FR"/>
          </a:p>
        </p:txBody>
      </p:sp>
      <p:sp>
        <p:nvSpPr>
          <p:cNvPr id="6" name="Espace réservé du pied de page 5"/>
          <p:cNvSpPr>
            <a:spLocks noGrp="1"/>
          </p:cNvSpPr>
          <p:nvPr>
            <p:ph type="ftr" sz="quarter" idx="11"/>
          </p:nvPr>
        </p:nvSpPr>
        <p:spPr>
          <a:xfrm rot="5400000">
            <a:off x="-479986" y="6010970"/>
            <a:ext cx="1328936" cy="365125"/>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7" name="Rectangle 2"/>
          <p:cNvSpPr txBox="1">
            <a:spLocks noChangeArrowheads="1"/>
          </p:cNvSpPr>
          <p:nvPr/>
        </p:nvSpPr>
        <p:spPr bwMode="gray">
          <a:xfrm>
            <a:off x="608887" y="303805"/>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8" name="Image 7"/>
          <p:cNvPicPr/>
          <p:nvPr/>
        </p:nvPicPr>
        <p:blipFill>
          <a:blip r:embed="rId2"/>
          <a:stretch>
            <a:fillRect/>
          </a:stretch>
        </p:blipFill>
        <p:spPr>
          <a:xfrm>
            <a:off x="114400" y="2245246"/>
            <a:ext cx="2428875" cy="3371850"/>
          </a:xfrm>
          <a:prstGeom prst="rect">
            <a:avLst/>
          </a:prstGeom>
        </p:spPr>
      </p:pic>
      <p:pic>
        <p:nvPicPr>
          <p:cNvPr id="9" name="Image 8"/>
          <p:cNvPicPr/>
          <p:nvPr/>
        </p:nvPicPr>
        <p:blipFill>
          <a:blip r:embed="rId3"/>
          <a:stretch>
            <a:fillRect/>
          </a:stretch>
        </p:blipFill>
        <p:spPr>
          <a:xfrm>
            <a:off x="3169722" y="2245246"/>
            <a:ext cx="2943225" cy="3867150"/>
          </a:xfrm>
          <a:prstGeom prst="rect">
            <a:avLst/>
          </a:prstGeom>
        </p:spPr>
      </p:pic>
    </p:spTree>
    <p:extLst>
      <p:ext uri="{BB962C8B-B14F-4D97-AF65-F5344CB8AC3E}">
        <p14:creationId xmlns:p14="http://schemas.microsoft.com/office/powerpoint/2010/main" val="5493349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1052736"/>
            <a:ext cx="8435280" cy="5271864"/>
          </a:xfrm>
        </p:spPr>
        <p:txBody>
          <a:bodyPr>
            <a:normAutofit/>
          </a:bodyPr>
          <a:lstStyle/>
          <a:p>
            <a:pPr marL="0" lvl="0" indent="0" algn="just"/>
            <a:r>
              <a:rPr lang="fr-FR" b="0" dirty="0" err="1"/>
              <a:t>Altaïr</a:t>
            </a:r>
            <a:r>
              <a:rPr lang="fr-FR" b="0" dirty="0"/>
              <a:t> recherche les agents de catégorie B ayant perçu des IFTS avec un IB&lt;380 et les contractuels ayant perçu des IFTS. Deux liens correspondants cliquables sont proposés.</a:t>
            </a:r>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62</a:t>
            </a:fld>
            <a:endParaRPr lang="fr-FR"/>
          </a:p>
        </p:txBody>
      </p:sp>
      <p:sp>
        <p:nvSpPr>
          <p:cNvPr id="6" name="Espace réservé du pied de page 5"/>
          <p:cNvSpPr>
            <a:spLocks noGrp="1"/>
          </p:cNvSpPr>
          <p:nvPr>
            <p:ph type="ftr" sz="quarter" idx="11"/>
          </p:nvPr>
        </p:nvSpPr>
        <p:spPr>
          <a:xfrm rot="5400000">
            <a:off x="-479986" y="6010970"/>
            <a:ext cx="1328936" cy="365125"/>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7" name="Rectangle 2"/>
          <p:cNvSpPr txBox="1">
            <a:spLocks noChangeArrowheads="1"/>
          </p:cNvSpPr>
          <p:nvPr/>
        </p:nvSpPr>
        <p:spPr bwMode="gray">
          <a:xfrm>
            <a:off x="608887" y="303805"/>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8" name="Image 7"/>
          <p:cNvPicPr/>
          <p:nvPr/>
        </p:nvPicPr>
        <p:blipFill>
          <a:blip r:embed="rId2"/>
          <a:stretch>
            <a:fillRect/>
          </a:stretch>
        </p:blipFill>
        <p:spPr>
          <a:xfrm>
            <a:off x="358879" y="1844824"/>
            <a:ext cx="4324985" cy="2133600"/>
          </a:xfrm>
          <a:prstGeom prst="rect">
            <a:avLst/>
          </a:prstGeom>
        </p:spPr>
      </p:pic>
      <p:pic>
        <p:nvPicPr>
          <p:cNvPr id="9" name="Image 8"/>
          <p:cNvPicPr/>
          <p:nvPr/>
        </p:nvPicPr>
        <p:blipFill>
          <a:blip r:embed="rId3"/>
          <a:stretch>
            <a:fillRect/>
          </a:stretch>
        </p:blipFill>
        <p:spPr>
          <a:xfrm>
            <a:off x="5796136" y="1848748"/>
            <a:ext cx="1666875" cy="2680970"/>
          </a:xfrm>
          <a:prstGeom prst="rect">
            <a:avLst/>
          </a:prstGeom>
        </p:spPr>
      </p:pic>
    </p:spTree>
    <p:extLst>
      <p:ext uri="{BB962C8B-B14F-4D97-AF65-F5344CB8AC3E}">
        <p14:creationId xmlns:p14="http://schemas.microsoft.com/office/powerpoint/2010/main" val="34033734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1052736"/>
            <a:ext cx="8435280" cy="5271864"/>
          </a:xfrm>
        </p:spPr>
        <p:txBody>
          <a:bodyPr>
            <a:normAutofit/>
          </a:bodyPr>
          <a:lstStyle/>
          <a:p>
            <a:pPr marL="611188" lvl="2" indent="0">
              <a:buNone/>
            </a:pPr>
            <a:r>
              <a:rPr lang="fr-FR" sz="1400" b="1" u="sng" dirty="0"/>
              <a:t>Contrôle de la prime de fonctions et de résultats (PFR)</a:t>
            </a:r>
          </a:p>
          <a:p>
            <a:endParaRPr lang="fr-FR" u="sng" dirty="0"/>
          </a:p>
          <a:p>
            <a:pPr lvl="0" algn="just"/>
            <a:r>
              <a:rPr lang="fr-FR" b="0" dirty="0" err="1"/>
              <a:t>Altaïr</a:t>
            </a:r>
            <a:r>
              <a:rPr lang="fr-FR" b="0" dirty="0"/>
              <a:t> recherche les attributaires de la PFR et indique dans quelle catégorie ils sont identifiés (A, B et C).</a:t>
            </a:r>
          </a:p>
          <a:p>
            <a:pPr lvl="0" algn="just"/>
            <a:r>
              <a:rPr lang="fr-FR" b="0" dirty="0" err="1"/>
              <a:t>Altaïr</a:t>
            </a:r>
            <a:r>
              <a:rPr lang="fr-FR" b="0" dirty="0"/>
              <a:t> contrôle le cumul PFR/IFTS.</a:t>
            </a:r>
          </a:p>
          <a:p>
            <a:pPr lvl="0" algn="just"/>
            <a:r>
              <a:rPr lang="fr-FR" b="0" dirty="0" err="1"/>
              <a:t>Altaïr</a:t>
            </a:r>
            <a:r>
              <a:rPr lang="fr-FR" b="0" dirty="0"/>
              <a:t> rappelle les plafonds annuels de la PFR (les met à jour) et contrôle si les plafonds annuels de la PFR sont dépassés.</a:t>
            </a:r>
          </a:p>
          <a:p>
            <a:pPr algn="just"/>
            <a:r>
              <a:rPr lang="fr-FR" b="0" dirty="0"/>
              <a:t>Trois liens cliquables sont proposés : cumuls PFR-IFTS/agrégat PFR-IFTS/Variations agrégat PFR-IFTS.</a:t>
            </a:r>
          </a:p>
          <a:p>
            <a:r>
              <a:rPr lang="fr-FR" dirty="0"/>
              <a:t> </a:t>
            </a:r>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63</a:t>
            </a:fld>
            <a:endParaRPr lang="fr-FR"/>
          </a:p>
        </p:txBody>
      </p:sp>
      <p:sp>
        <p:nvSpPr>
          <p:cNvPr id="6" name="Espace réservé du pied de page 5"/>
          <p:cNvSpPr>
            <a:spLocks noGrp="1"/>
          </p:cNvSpPr>
          <p:nvPr>
            <p:ph type="ftr" sz="quarter" idx="11"/>
          </p:nvPr>
        </p:nvSpPr>
        <p:spPr>
          <a:xfrm rot="5400000">
            <a:off x="-479986" y="6010970"/>
            <a:ext cx="1328936" cy="365125"/>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7" name="Rectangle 2"/>
          <p:cNvSpPr txBox="1">
            <a:spLocks noChangeArrowheads="1"/>
          </p:cNvSpPr>
          <p:nvPr/>
        </p:nvSpPr>
        <p:spPr bwMode="gray">
          <a:xfrm>
            <a:off x="608887" y="303805"/>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8" name="Image 7"/>
          <p:cNvPicPr/>
          <p:nvPr/>
        </p:nvPicPr>
        <p:blipFill>
          <a:blip r:embed="rId2"/>
          <a:stretch>
            <a:fillRect/>
          </a:stretch>
        </p:blipFill>
        <p:spPr>
          <a:xfrm>
            <a:off x="-6136" y="3485184"/>
            <a:ext cx="3048000" cy="1647825"/>
          </a:xfrm>
          <a:prstGeom prst="rect">
            <a:avLst/>
          </a:prstGeom>
        </p:spPr>
      </p:pic>
      <p:pic>
        <p:nvPicPr>
          <p:cNvPr id="9" name="Image 8"/>
          <p:cNvPicPr/>
          <p:nvPr/>
        </p:nvPicPr>
        <p:blipFill>
          <a:blip r:embed="rId3"/>
          <a:stretch>
            <a:fillRect/>
          </a:stretch>
        </p:blipFill>
        <p:spPr>
          <a:xfrm>
            <a:off x="3048733" y="3504763"/>
            <a:ext cx="2361565" cy="2066925"/>
          </a:xfrm>
          <a:prstGeom prst="rect">
            <a:avLst/>
          </a:prstGeom>
        </p:spPr>
      </p:pic>
      <p:pic>
        <p:nvPicPr>
          <p:cNvPr id="10" name="Image 9"/>
          <p:cNvPicPr/>
          <p:nvPr/>
        </p:nvPicPr>
        <p:blipFill>
          <a:blip r:embed="rId4"/>
          <a:stretch>
            <a:fillRect/>
          </a:stretch>
        </p:blipFill>
        <p:spPr>
          <a:xfrm>
            <a:off x="5403697" y="3487861"/>
            <a:ext cx="1733550" cy="1962150"/>
          </a:xfrm>
          <a:prstGeom prst="rect">
            <a:avLst/>
          </a:prstGeom>
        </p:spPr>
      </p:pic>
    </p:spTree>
    <p:extLst>
      <p:ext uri="{BB962C8B-B14F-4D97-AF65-F5344CB8AC3E}">
        <p14:creationId xmlns:p14="http://schemas.microsoft.com/office/powerpoint/2010/main" val="9901993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215516" y="620688"/>
            <a:ext cx="8208912" cy="5775920"/>
          </a:xfrm>
        </p:spPr>
        <p:txBody>
          <a:bodyPr>
            <a:normAutofit/>
          </a:bodyPr>
          <a:lstStyle/>
          <a:p>
            <a:pPr marL="611188" lvl="2" indent="0">
              <a:buNone/>
            </a:pPr>
            <a:r>
              <a:rPr lang="fr-FR" b="1" u="sng" dirty="0" smtClean="0"/>
              <a:t>Contrôle </a:t>
            </a:r>
            <a:r>
              <a:rPr lang="fr-FR" b="1" u="sng" dirty="0"/>
              <a:t>sur les heures </a:t>
            </a:r>
            <a:r>
              <a:rPr lang="fr-FR" b="1" u="sng" dirty="0" smtClean="0"/>
              <a:t>supplémentaires</a:t>
            </a:r>
            <a:endParaRPr lang="fr-FR" u="sng" dirty="0"/>
          </a:p>
          <a:p>
            <a:pPr lvl="0" algn="just"/>
            <a:endParaRPr lang="fr-FR" b="0" dirty="0" smtClean="0"/>
          </a:p>
          <a:p>
            <a:pPr lvl="0" algn="just"/>
            <a:r>
              <a:rPr lang="fr-FR" b="0" dirty="0" err="1" smtClean="0"/>
              <a:t>Altaïr</a:t>
            </a:r>
            <a:r>
              <a:rPr lang="fr-FR" b="0" dirty="0" smtClean="0"/>
              <a:t> </a:t>
            </a:r>
            <a:r>
              <a:rPr lang="fr-FR" b="0" dirty="0"/>
              <a:t>recherche les attributaires d’heures supplémentaires maximum de 180 heures (texte hôpitaux) et 220 heures (code du travail).</a:t>
            </a:r>
          </a:p>
          <a:p>
            <a:pPr algn="just"/>
            <a:r>
              <a:rPr lang="fr-FR" b="0" dirty="0"/>
              <a:t>Trois liens cliquables sont proposés : heures supplémentaires en excès du seuil de 25 h/mois-cumuls en excès des seuils annuels-IHTS anormales, attribuées à des agents de catégorie A.</a:t>
            </a:r>
          </a:p>
          <a:p>
            <a:pPr marL="0" indent="0">
              <a:buNone/>
            </a:pPr>
            <a:endParaRPr lang="fr-FR" sz="2000" dirty="0" smtClean="0"/>
          </a:p>
          <a:p>
            <a:pPr>
              <a:buFont typeface="Arial" panose="020B0604020202020204" pitchFamily="34" charset="0"/>
              <a:buChar char="•"/>
            </a:pPr>
            <a:endParaRPr lang="fr-FR" sz="2000" dirty="0"/>
          </a:p>
          <a:p>
            <a:pPr marL="0" indent="0">
              <a:buNone/>
              <a:tabLst>
                <a:tab pos="1255713" algn="l"/>
                <a:tab pos="5024438" algn="l"/>
              </a:tabLst>
            </a:pPr>
            <a:endParaRPr lang="fr-FR" sz="1800" b="1" dirty="0" smtClean="0"/>
          </a:p>
          <a:p>
            <a:pPr marL="0" indent="0">
              <a:buNone/>
              <a:tabLst>
                <a:tab pos="1255713" algn="l"/>
                <a:tab pos="5024438" algn="l"/>
              </a:tabLst>
            </a:pPr>
            <a:endParaRPr lang="fr-FR" sz="1800" b="1" dirty="0"/>
          </a:p>
          <a:p>
            <a:pPr marL="0" indent="0" eaLnBrk="1" hangingPunct="1">
              <a:buNone/>
              <a:tabLst>
                <a:tab pos="1255713" algn="l"/>
                <a:tab pos="5024438" algn="l"/>
              </a:tabLst>
            </a:pPr>
            <a:endParaRPr lang="fr-FR" sz="1800" b="1" dirty="0"/>
          </a:p>
        </p:txBody>
      </p:sp>
      <p:sp>
        <p:nvSpPr>
          <p:cNvPr id="8196" name="Espace réservé du numéro de diapositive 3"/>
          <p:cNvSpPr>
            <a:spLocks noGrp="1"/>
          </p:cNvSpPr>
          <p:nvPr>
            <p:ph type="sldNum" sz="quarter" idx="12"/>
          </p:nvPr>
        </p:nvSpPr>
        <p:spPr>
          <a:noFill/>
        </p:spPr>
        <p:txBody>
          <a:bodyPr/>
          <a:lstStyle/>
          <a:p>
            <a:fld id="{50349F8E-5B38-44C2-AAFF-97B3AC4CD258}" type="slidenum">
              <a:rPr lang="fr-FR" smtClean="0"/>
              <a:pPr/>
              <a:t>64</a:t>
            </a:fld>
            <a:endParaRPr lang="fr-FR" smtClean="0"/>
          </a:p>
        </p:txBody>
      </p:sp>
      <p:sp>
        <p:nvSpPr>
          <p:cNvPr id="5" name="Espace réservé du pied de page 5"/>
          <p:cNvSpPr>
            <a:spLocks noGrp="1"/>
          </p:cNvSpPr>
          <p:nvPr>
            <p:ph type="ftr" sz="quarter" idx="11"/>
          </p:nvPr>
        </p:nvSpPr>
        <p:spPr>
          <a:xfrm rot="5400000">
            <a:off x="-579071" y="6094095"/>
            <a:ext cx="1400944" cy="196131"/>
          </a:xfrm>
          <a:noFill/>
        </p:spPr>
        <p:txBody>
          <a:bodyPr/>
          <a:lstStyle/>
          <a:p>
            <a:r>
              <a:rPr lang="fr-FR" smtClean="0"/>
              <a:t>Méthodologie et pratique du contrôle de la gestion RH et des rémunérations du personnel des collectivités territoriales</a:t>
            </a:r>
            <a:endParaRPr lang="fr-FR" dirty="0"/>
          </a:p>
        </p:txBody>
      </p:sp>
      <p:sp>
        <p:nvSpPr>
          <p:cNvPr id="3" name="Espace réservé de la date 2"/>
          <p:cNvSpPr>
            <a:spLocks noGrp="1"/>
          </p:cNvSpPr>
          <p:nvPr>
            <p:ph type="dt" sz="half" idx="10"/>
          </p:nvPr>
        </p:nvSpPr>
        <p:spPr/>
        <p:txBody>
          <a:bodyPr/>
          <a:lstStyle/>
          <a:p>
            <a:r>
              <a:rPr lang="fr-FR" smtClean="0"/>
              <a:t>14/10/2016</a:t>
            </a:r>
            <a:endParaRPr lang="fr-FR"/>
          </a:p>
        </p:txBody>
      </p:sp>
      <p:sp>
        <p:nvSpPr>
          <p:cNvPr id="12" name="Rectangle 2"/>
          <p:cNvSpPr txBox="1">
            <a:spLocks noChangeArrowheads="1"/>
          </p:cNvSpPr>
          <p:nvPr/>
        </p:nvSpPr>
        <p:spPr bwMode="gray">
          <a:xfrm>
            <a:off x="575556" y="296652"/>
            <a:ext cx="8424936" cy="324036"/>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11" name="Image 10"/>
          <p:cNvPicPr/>
          <p:nvPr/>
        </p:nvPicPr>
        <p:blipFill>
          <a:blip r:embed="rId2"/>
          <a:stretch>
            <a:fillRect/>
          </a:stretch>
        </p:blipFill>
        <p:spPr>
          <a:xfrm>
            <a:off x="287524" y="2050663"/>
            <a:ext cx="5972810" cy="1810385"/>
          </a:xfrm>
          <a:prstGeom prst="rect">
            <a:avLst/>
          </a:prstGeom>
        </p:spPr>
      </p:pic>
      <p:pic>
        <p:nvPicPr>
          <p:cNvPr id="13" name="Image 12"/>
          <p:cNvPicPr/>
          <p:nvPr/>
        </p:nvPicPr>
        <p:blipFill>
          <a:blip r:embed="rId3"/>
          <a:stretch>
            <a:fillRect/>
          </a:stretch>
        </p:blipFill>
        <p:spPr>
          <a:xfrm>
            <a:off x="287524" y="3861048"/>
            <a:ext cx="5972810" cy="2919095"/>
          </a:xfrm>
          <a:prstGeom prst="rect">
            <a:avLst/>
          </a:prstGeom>
        </p:spPr>
      </p:pic>
    </p:spTree>
    <p:extLst>
      <p:ext uri="{BB962C8B-B14F-4D97-AF65-F5344CB8AC3E}">
        <p14:creationId xmlns:p14="http://schemas.microsoft.com/office/powerpoint/2010/main" val="314787003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980728"/>
            <a:ext cx="7967228" cy="5415880"/>
          </a:xfrm>
        </p:spPr>
        <p:txBody>
          <a:bodyPr>
            <a:normAutofit/>
          </a:bodyPr>
          <a:lstStyle/>
          <a:p>
            <a:pPr marL="0" indent="0" algn="ctr">
              <a:buNone/>
              <a:tabLst>
                <a:tab pos="1255713" algn="l"/>
                <a:tab pos="5024438" algn="l"/>
              </a:tabLst>
            </a:pPr>
            <a:r>
              <a:rPr lang="fr-FR" b="1" u="sng" dirty="0" smtClean="0"/>
              <a:t>Contrôle sur le supplément familial de traitement</a:t>
            </a:r>
            <a:endParaRPr lang="fr-FR" b="1" u="sng" dirty="0"/>
          </a:p>
          <a:p>
            <a:r>
              <a:rPr lang="fr-FR" dirty="0"/>
              <a:t> </a:t>
            </a:r>
          </a:p>
          <a:p>
            <a:r>
              <a:rPr lang="fr-FR" b="0" dirty="0" err="1" smtClean="0"/>
              <a:t>Altaïr</a:t>
            </a:r>
            <a:r>
              <a:rPr lang="fr-FR" b="0" dirty="0" smtClean="0"/>
              <a:t> contrôle les agents n’ayant pas d’enfant signalé en base et ayant perçu le supplément familial de traitement</a:t>
            </a:r>
            <a:endParaRPr lang="fr-FR" b="0" dirty="0"/>
          </a:p>
          <a:p>
            <a:pPr marL="0" indent="0">
              <a:buNone/>
              <a:tabLst>
                <a:tab pos="1255713" algn="l"/>
                <a:tab pos="5024438" algn="l"/>
              </a:tabLst>
            </a:pPr>
            <a:endParaRPr lang="fr-FR" sz="2000" b="1" dirty="0" smtClean="0">
              <a:solidFill>
                <a:srgbClr val="0070C0"/>
              </a:solidFill>
            </a:endParaRPr>
          </a:p>
          <a:p>
            <a:pPr marL="0" indent="0"/>
            <a:endParaRPr lang="fr-FR" sz="2000" dirty="0"/>
          </a:p>
          <a:p>
            <a:pPr marL="0" indent="0">
              <a:buNone/>
              <a:tabLst>
                <a:tab pos="1255713" algn="l"/>
                <a:tab pos="5024438" algn="l"/>
              </a:tabLst>
            </a:pPr>
            <a:endParaRPr lang="fr-FR" sz="1800" b="1" dirty="0" smtClean="0"/>
          </a:p>
          <a:p>
            <a:pPr marL="0" indent="0">
              <a:buNone/>
              <a:tabLst>
                <a:tab pos="1255713" algn="l"/>
                <a:tab pos="5024438" algn="l"/>
              </a:tabLst>
            </a:pPr>
            <a:endParaRPr lang="fr-FR" sz="1800" b="1" dirty="0"/>
          </a:p>
          <a:p>
            <a:pPr marL="0" indent="0" eaLnBrk="1" hangingPunct="1">
              <a:buNone/>
              <a:tabLst>
                <a:tab pos="1255713" algn="l"/>
                <a:tab pos="5024438" algn="l"/>
              </a:tabLst>
            </a:pPr>
            <a:endParaRPr lang="fr-FR" sz="1800" b="1" dirty="0"/>
          </a:p>
        </p:txBody>
      </p:sp>
      <p:sp>
        <p:nvSpPr>
          <p:cNvPr id="8196" name="Espace réservé du numéro de diapositive 3"/>
          <p:cNvSpPr>
            <a:spLocks noGrp="1"/>
          </p:cNvSpPr>
          <p:nvPr>
            <p:ph type="sldNum" sz="quarter" idx="12"/>
          </p:nvPr>
        </p:nvSpPr>
        <p:spPr>
          <a:noFill/>
        </p:spPr>
        <p:txBody>
          <a:bodyPr/>
          <a:lstStyle/>
          <a:p>
            <a:fld id="{50349F8E-5B38-44C2-AAFF-97B3AC4CD258}" type="slidenum">
              <a:rPr lang="fr-FR" smtClean="0"/>
              <a:pPr/>
              <a:t>65</a:t>
            </a:fld>
            <a:endParaRPr lang="fr-FR" smtClean="0"/>
          </a:p>
        </p:txBody>
      </p:sp>
      <p:sp>
        <p:nvSpPr>
          <p:cNvPr id="5" name="Espace réservé du pied de page 5"/>
          <p:cNvSpPr>
            <a:spLocks noGrp="1"/>
          </p:cNvSpPr>
          <p:nvPr>
            <p:ph type="ftr" sz="quarter" idx="11"/>
          </p:nvPr>
        </p:nvSpPr>
        <p:spPr>
          <a:xfrm rot="5400000">
            <a:off x="-579071" y="6094095"/>
            <a:ext cx="1400944" cy="196131"/>
          </a:xfrm>
          <a:noFill/>
        </p:spPr>
        <p:txBody>
          <a:bodyPr/>
          <a:lstStyle/>
          <a:p>
            <a:r>
              <a:rPr lang="fr-FR" smtClean="0"/>
              <a:t>Méthodologie et pratique du contrôle de la gestion RH et des rémunérations du personnel des collectivités territoriales</a:t>
            </a:r>
            <a:endParaRPr lang="fr-FR" dirty="0"/>
          </a:p>
        </p:txBody>
      </p:sp>
      <p:sp>
        <p:nvSpPr>
          <p:cNvPr id="3" name="Espace réservé de la date 2"/>
          <p:cNvSpPr>
            <a:spLocks noGrp="1"/>
          </p:cNvSpPr>
          <p:nvPr>
            <p:ph type="dt" sz="half" idx="10"/>
          </p:nvPr>
        </p:nvSpPr>
        <p:spPr/>
        <p:txBody>
          <a:bodyPr/>
          <a:lstStyle/>
          <a:p>
            <a:r>
              <a:rPr lang="fr-FR" smtClean="0"/>
              <a:t>14/10/2016</a:t>
            </a:r>
            <a:endParaRPr lang="fr-FR"/>
          </a:p>
        </p:txBody>
      </p:sp>
      <p:sp>
        <p:nvSpPr>
          <p:cNvPr id="12" name="Rectangle 2"/>
          <p:cNvSpPr txBox="1">
            <a:spLocks noChangeArrowheads="1"/>
          </p:cNvSpPr>
          <p:nvPr/>
        </p:nvSpPr>
        <p:spPr bwMode="gray">
          <a:xfrm>
            <a:off x="107504" y="296652"/>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3" y="2533650"/>
            <a:ext cx="7877175"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9005847"/>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980728"/>
            <a:ext cx="7967228" cy="5415880"/>
          </a:xfrm>
        </p:spPr>
        <p:txBody>
          <a:bodyPr>
            <a:normAutofit/>
          </a:bodyPr>
          <a:lstStyle/>
          <a:p>
            <a:pPr marL="0" indent="0" algn="ctr">
              <a:buNone/>
              <a:tabLst>
                <a:tab pos="1255713" algn="l"/>
                <a:tab pos="5024438" algn="l"/>
              </a:tabLst>
            </a:pPr>
            <a:r>
              <a:rPr lang="fr-FR" b="1" u="sng" dirty="0" smtClean="0"/>
              <a:t>Contrôle des événements de paye</a:t>
            </a:r>
            <a:endParaRPr lang="fr-FR" b="1" u="sng" dirty="0"/>
          </a:p>
          <a:p>
            <a:r>
              <a:rPr lang="fr-FR" dirty="0"/>
              <a:t> </a:t>
            </a:r>
          </a:p>
          <a:p>
            <a:r>
              <a:rPr lang="fr-FR" b="0" dirty="0" err="1" smtClean="0"/>
              <a:t>Altaïr</a:t>
            </a:r>
            <a:r>
              <a:rPr lang="fr-FR" b="0" dirty="0" smtClean="0"/>
              <a:t> contrôle les événements de paie et effectue certains tris automatiquement</a:t>
            </a:r>
            <a:endParaRPr lang="fr-FR" b="0" dirty="0"/>
          </a:p>
          <a:p>
            <a:pPr marL="0" indent="0">
              <a:buNone/>
              <a:tabLst>
                <a:tab pos="1255713" algn="l"/>
                <a:tab pos="5024438" algn="l"/>
              </a:tabLst>
            </a:pPr>
            <a:endParaRPr lang="fr-FR" sz="2000" b="1" dirty="0" smtClean="0">
              <a:solidFill>
                <a:srgbClr val="0070C0"/>
              </a:solidFill>
            </a:endParaRPr>
          </a:p>
          <a:p>
            <a:pPr marL="0" indent="0"/>
            <a:endParaRPr lang="fr-FR" sz="2000" dirty="0"/>
          </a:p>
          <a:p>
            <a:pPr marL="0" indent="0">
              <a:buNone/>
              <a:tabLst>
                <a:tab pos="1255713" algn="l"/>
                <a:tab pos="5024438" algn="l"/>
              </a:tabLst>
            </a:pPr>
            <a:endParaRPr lang="fr-FR" sz="1800" b="1" dirty="0" smtClean="0"/>
          </a:p>
          <a:p>
            <a:pPr marL="0" indent="0">
              <a:buNone/>
              <a:tabLst>
                <a:tab pos="1255713" algn="l"/>
                <a:tab pos="5024438" algn="l"/>
              </a:tabLst>
            </a:pPr>
            <a:endParaRPr lang="fr-FR" sz="1800" b="1" dirty="0"/>
          </a:p>
          <a:p>
            <a:pPr marL="0" indent="0" eaLnBrk="1" hangingPunct="1">
              <a:buNone/>
              <a:tabLst>
                <a:tab pos="1255713" algn="l"/>
                <a:tab pos="5024438" algn="l"/>
              </a:tabLst>
            </a:pPr>
            <a:endParaRPr lang="fr-FR" sz="1800" b="1" dirty="0"/>
          </a:p>
        </p:txBody>
      </p:sp>
      <p:sp>
        <p:nvSpPr>
          <p:cNvPr id="8196" name="Espace réservé du numéro de diapositive 3"/>
          <p:cNvSpPr>
            <a:spLocks noGrp="1"/>
          </p:cNvSpPr>
          <p:nvPr>
            <p:ph type="sldNum" sz="quarter" idx="12"/>
          </p:nvPr>
        </p:nvSpPr>
        <p:spPr>
          <a:noFill/>
        </p:spPr>
        <p:txBody>
          <a:bodyPr/>
          <a:lstStyle/>
          <a:p>
            <a:fld id="{50349F8E-5B38-44C2-AAFF-97B3AC4CD258}" type="slidenum">
              <a:rPr lang="fr-FR" smtClean="0"/>
              <a:pPr/>
              <a:t>66</a:t>
            </a:fld>
            <a:endParaRPr lang="fr-FR" smtClean="0"/>
          </a:p>
        </p:txBody>
      </p:sp>
      <p:sp>
        <p:nvSpPr>
          <p:cNvPr id="5" name="Espace réservé du pied de page 5"/>
          <p:cNvSpPr>
            <a:spLocks noGrp="1"/>
          </p:cNvSpPr>
          <p:nvPr>
            <p:ph type="ftr" sz="quarter" idx="11"/>
          </p:nvPr>
        </p:nvSpPr>
        <p:spPr>
          <a:xfrm rot="5400000">
            <a:off x="-579071" y="6094095"/>
            <a:ext cx="1400944" cy="196131"/>
          </a:xfrm>
          <a:noFill/>
        </p:spPr>
        <p:txBody>
          <a:bodyPr/>
          <a:lstStyle/>
          <a:p>
            <a:r>
              <a:rPr lang="fr-FR" smtClean="0"/>
              <a:t>Méthodologie et pratique du contrôle de la gestion RH et des rémunérations du personnel des collectivités territoriales</a:t>
            </a:r>
            <a:endParaRPr lang="fr-FR" dirty="0"/>
          </a:p>
        </p:txBody>
      </p:sp>
      <p:sp>
        <p:nvSpPr>
          <p:cNvPr id="3" name="Espace réservé de la date 2"/>
          <p:cNvSpPr>
            <a:spLocks noGrp="1"/>
          </p:cNvSpPr>
          <p:nvPr>
            <p:ph type="dt" sz="half" idx="10"/>
          </p:nvPr>
        </p:nvSpPr>
        <p:spPr/>
        <p:txBody>
          <a:bodyPr/>
          <a:lstStyle/>
          <a:p>
            <a:r>
              <a:rPr lang="fr-FR" smtClean="0"/>
              <a:t>14/10/2016</a:t>
            </a:r>
            <a:endParaRPr lang="fr-FR"/>
          </a:p>
        </p:txBody>
      </p:sp>
      <p:sp>
        <p:nvSpPr>
          <p:cNvPr id="12" name="Rectangle 2"/>
          <p:cNvSpPr txBox="1">
            <a:spLocks noChangeArrowheads="1"/>
          </p:cNvSpPr>
          <p:nvPr/>
        </p:nvSpPr>
        <p:spPr bwMode="gray">
          <a:xfrm>
            <a:off x="107504" y="296652"/>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2614613"/>
            <a:ext cx="455295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838932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980728"/>
            <a:ext cx="7967228" cy="5415880"/>
          </a:xfrm>
        </p:spPr>
        <p:txBody>
          <a:bodyPr>
            <a:normAutofit/>
          </a:bodyPr>
          <a:lstStyle/>
          <a:p>
            <a:pPr marL="0" indent="0" algn="ctr">
              <a:buNone/>
              <a:tabLst>
                <a:tab pos="1255713" algn="l"/>
                <a:tab pos="5024438" algn="l"/>
              </a:tabLst>
            </a:pPr>
            <a:r>
              <a:rPr lang="fr-FR" b="1" u="sng" dirty="0" smtClean="0"/>
              <a:t>Contrôle des codes et libellés de paye</a:t>
            </a:r>
            <a:endParaRPr lang="fr-FR" b="1" u="sng" dirty="0"/>
          </a:p>
          <a:p>
            <a:r>
              <a:rPr lang="fr-FR" dirty="0"/>
              <a:t> </a:t>
            </a:r>
          </a:p>
          <a:p>
            <a:r>
              <a:rPr lang="fr-FR" b="0" dirty="0" err="1" smtClean="0"/>
              <a:t>Altaïr</a:t>
            </a:r>
            <a:r>
              <a:rPr lang="fr-FR" b="0" dirty="0" smtClean="0"/>
              <a:t> contrôle les codes et libellés de paye</a:t>
            </a:r>
            <a:endParaRPr lang="fr-FR" b="0" dirty="0"/>
          </a:p>
          <a:p>
            <a:pPr marL="0" indent="0">
              <a:buNone/>
              <a:tabLst>
                <a:tab pos="1255713" algn="l"/>
                <a:tab pos="5024438" algn="l"/>
              </a:tabLst>
            </a:pPr>
            <a:endParaRPr lang="fr-FR" sz="2000" b="1" dirty="0" smtClean="0">
              <a:solidFill>
                <a:srgbClr val="0070C0"/>
              </a:solidFill>
            </a:endParaRPr>
          </a:p>
          <a:p>
            <a:pPr marL="0" indent="0"/>
            <a:endParaRPr lang="fr-FR" sz="2000" dirty="0"/>
          </a:p>
          <a:p>
            <a:pPr marL="0" indent="0">
              <a:buNone/>
              <a:tabLst>
                <a:tab pos="1255713" algn="l"/>
                <a:tab pos="5024438" algn="l"/>
              </a:tabLst>
            </a:pPr>
            <a:endParaRPr lang="fr-FR" sz="1800" b="1" dirty="0" smtClean="0"/>
          </a:p>
          <a:p>
            <a:pPr marL="0" indent="0">
              <a:buNone/>
              <a:tabLst>
                <a:tab pos="1255713" algn="l"/>
                <a:tab pos="5024438" algn="l"/>
              </a:tabLst>
            </a:pPr>
            <a:endParaRPr lang="fr-FR" sz="1800" b="1" dirty="0"/>
          </a:p>
          <a:p>
            <a:pPr marL="0" indent="0" eaLnBrk="1" hangingPunct="1">
              <a:buNone/>
              <a:tabLst>
                <a:tab pos="1255713" algn="l"/>
                <a:tab pos="5024438" algn="l"/>
              </a:tabLst>
            </a:pPr>
            <a:endParaRPr lang="fr-FR" sz="1800" b="1" dirty="0"/>
          </a:p>
        </p:txBody>
      </p:sp>
      <p:sp>
        <p:nvSpPr>
          <p:cNvPr id="8196" name="Espace réservé du numéro de diapositive 3"/>
          <p:cNvSpPr>
            <a:spLocks noGrp="1"/>
          </p:cNvSpPr>
          <p:nvPr>
            <p:ph type="sldNum" sz="quarter" idx="12"/>
          </p:nvPr>
        </p:nvSpPr>
        <p:spPr>
          <a:noFill/>
        </p:spPr>
        <p:txBody>
          <a:bodyPr/>
          <a:lstStyle/>
          <a:p>
            <a:fld id="{50349F8E-5B38-44C2-AAFF-97B3AC4CD258}" type="slidenum">
              <a:rPr lang="fr-FR" smtClean="0"/>
              <a:pPr/>
              <a:t>67</a:t>
            </a:fld>
            <a:endParaRPr lang="fr-FR" smtClean="0"/>
          </a:p>
        </p:txBody>
      </p:sp>
      <p:sp>
        <p:nvSpPr>
          <p:cNvPr id="5" name="Espace réservé du pied de page 5"/>
          <p:cNvSpPr>
            <a:spLocks noGrp="1"/>
          </p:cNvSpPr>
          <p:nvPr>
            <p:ph type="ftr" sz="quarter" idx="11"/>
          </p:nvPr>
        </p:nvSpPr>
        <p:spPr>
          <a:xfrm rot="5400000">
            <a:off x="-579071" y="6094095"/>
            <a:ext cx="1400944" cy="196131"/>
          </a:xfrm>
          <a:noFill/>
        </p:spPr>
        <p:txBody>
          <a:bodyPr/>
          <a:lstStyle/>
          <a:p>
            <a:r>
              <a:rPr lang="fr-FR" smtClean="0"/>
              <a:t>Méthodologie et pratique du contrôle de la gestion RH et des rémunérations du personnel des collectivités territoriales</a:t>
            </a:r>
            <a:endParaRPr lang="fr-FR" dirty="0"/>
          </a:p>
        </p:txBody>
      </p:sp>
      <p:sp>
        <p:nvSpPr>
          <p:cNvPr id="3" name="Espace réservé de la date 2"/>
          <p:cNvSpPr>
            <a:spLocks noGrp="1"/>
          </p:cNvSpPr>
          <p:nvPr>
            <p:ph type="dt" sz="half" idx="10"/>
          </p:nvPr>
        </p:nvSpPr>
        <p:spPr/>
        <p:txBody>
          <a:bodyPr/>
          <a:lstStyle/>
          <a:p>
            <a:r>
              <a:rPr lang="fr-FR" smtClean="0"/>
              <a:t>14/10/2016</a:t>
            </a:r>
            <a:endParaRPr lang="fr-FR"/>
          </a:p>
        </p:txBody>
      </p:sp>
      <p:sp>
        <p:nvSpPr>
          <p:cNvPr id="12" name="Rectangle 2"/>
          <p:cNvSpPr txBox="1">
            <a:spLocks noChangeArrowheads="1"/>
          </p:cNvSpPr>
          <p:nvPr/>
        </p:nvSpPr>
        <p:spPr bwMode="gray">
          <a:xfrm>
            <a:off x="107504" y="296652"/>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2276475"/>
            <a:ext cx="774382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357491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980728"/>
            <a:ext cx="7967228" cy="5415880"/>
          </a:xfrm>
        </p:spPr>
        <p:txBody>
          <a:bodyPr>
            <a:normAutofit/>
          </a:bodyPr>
          <a:lstStyle/>
          <a:p>
            <a:pPr marL="0" indent="0" algn="ctr">
              <a:buNone/>
              <a:tabLst>
                <a:tab pos="1255713" algn="l"/>
                <a:tab pos="5024438" algn="l"/>
              </a:tabLst>
            </a:pPr>
            <a:r>
              <a:rPr lang="fr-FR" b="1" u="sng" dirty="0" smtClean="0"/>
              <a:t>Contrôle de la fiabilité des heures et des quotités de travail</a:t>
            </a:r>
            <a:endParaRPr lang="fr-FR" b="1" u="sng" dirty="0"/>
          </a:p>
          <a:p>
            <a:r>
              <a:rPr lang="fr-FR" dirty="0"/>
              <a:t> </a:t>
            </a:r>
          </a:p>
          <a:p>
            <a:r>
              <a:rPr lang="fr-FR" b="0" dirty="0" err="1" smtClean="0"/>
              <a:t>Altaïr</a:t>
            </a:r>
            <a:r>
              <a:rPr lang="fr-FR" b="0" dirty="0" smtClean="0"/>
              <a:t> contrôle les la fiabilité des heures et des quotités de travail</a:t>
            </a:r>
            <a:endParaRPr lang="fr-FR" b="0" dirty="0"/>
          </a:p>
          <a:p>
            <a:pPr marL="0" indent="0">
              <a:buNone/>
              <a:tabLst>
                <a:tab pos="1255713" algn="l"/>
                <a:tab pos="5024438" algn="l"/>
              </a:tabLst>
            </a:pPr>
            <a:endParaRPr lang="fr-FR" sz="2000" b="1" dirty="0" smtClean="0">
              <a:solidFill>
                <a:srgbClr val="0070C0"/>
              </a:solidFill>
            </a:endParaRPr>
          </a:p>
          <a:p>
            <a:pPr marL="0" indent="0"/>
            <a:endParaRPr lang="fr-FR" sz="2000" dirty="0"/>
          </a:p>
          <a:p>
            <a:pPr marL="0" indent="0">
              <a:buNone/>
              <a:tabLst>
                <a:tab pos="1255713" algn="l"/>
                <a:tab pos="5024438" algn="l"/>
              </a:tabLst>
            </a:pPr>
            <a:endParaRPr lang="fr-FR" sz="1800" b="1" dirty="0" smtClean="0"/>
          </a:p>
          <a:p>
            <a:pPr marL="0" indent="0">
              <a:buNone/>
              <a:tabLst>
                <a:tab pos="1255713" algn="l"/>
                <a:tab pos="5024438" algn="l"/>
              </a:tabLst>
            </a:pPr>
            <a:endParaRPr lang="fr-FR" sz="1800" b="1" dirty="0"/>
          </a:p>
          <a:p>
            <a:pPr marL="0" indent="0" eaLnBrk="1" hangingPunct="1">
              <a:buNone/>
              <a:tabLst>
                <a:tab pos="1255713" algn="l"/>
                <a:tab pos="5024438" algn="l"/>
              </a:tabLst>
            </a:pPr>
            <a:endParaRPr lang="fr-FR" sz="1800" b="1" dirty="0"/>
          </a:p>
        </p:txBody>
      </p:sp>
      <p:sp>
        <p:nvSpPr>
          <p:cNvPr id="8196" name="Espace réservé du numéro de diapositive 3"/>
          <p:cNvSpPr>
            <a:spLocks noGrp="1"/>
          </p:cNvSpPr>
          <p:nvPr>
            <p:ph type="sldNum" sz="quarter" idx="12"/>
          </p:nvPr>
        </p:nvSpPr>
        <p:spPr>
          <a:noFill/>
        </p:spPr>
        <p:txBody>
          <a:bodyPr/>
          <a:lstStyle/>
          <a:p>
            <a:fld id="{50349F8E-5B38-44C2-AAFF-97B3AC4CD258}" type="slidenum">
              <a:rPr lang="fr-FR" smtClean="0"/>
              <a:pPr/>
              <a:t>68</a:t>
            </a:fld>
            <a:endParaRPr lang="fr-FR" smtClean="0"/>
          </a:p>
        </p:txBody>
      </p:sp>
      <p:sp>
        <p:nvSpPr>
          <p:cNvPr id="5" name="Espace réservé du pied de page 5"/>
          <p:cNvSpPr>
            <a:spLocks noGrp="1"/>
          </p:cNvSpPr>
          <p:nvPr>
            <p:ph type="ftr" sz="quarter" idx="11"/>
          </p:nvPr>
        </p:nvSpPr>
        <p:spPr>
          <a:xfrm rot="5400000">
            <a:off x="-579071" y="6094095"/>
            <a:ext cx="1400944" cy="196131"/>
          </a:xfrm>
          <a:noFill/>
        </p:spPr>
        <p:txBody>
          <a:bodyPr/>
          <a:lstStyle/>
          <a:p>
            <a:r>
              <a:rPr lang="fr-FR" smtClean="0"/>
              <a:t>Méthodologie et pratique du contrôle de la gestion RH et des rémunérations du personnel des collectivités territoriales</a:t>
            </a:r>
            <a:endParaRPr lang="fr-FR" dirty="0"/>
          </a:p>
        </p:txBody>
      </p:sp>
      <p:sp>
        <p:nvSpPr>
          <p:cNvPr id="3" name="Espace réservé de la date 2"/>
          <p:cNvSpPr>
            <a:spLocks noGrp="1"/>
          </p:cNvSpPr>
          <p:nvPr>
            <p:ph type="dt" sz="half" idx="10"/>
          </p:nvPr>
        </p:nvSpPr>
        <p:spPr/>
        <p:txBody>
          <a:bodyPr/>
          <a:lstStyle/>
          <a:p>
            <a:r>
              <a:rPr lang="fr-FR" smtClean="0"/>
              <a:t>14/10/2016</a:t>
            </a:r>
            <a:endParaRPr lang="fr-FR"/>
          </a:p>
        </p:txBody>
      </p:sp>
      <p:sp>
        <p:nvSpPr>
          <p:cNvPr id="12" name="Rectangle 2"/>
          <p:cNvSpPr txBox="1">
            <a:spLocks noChangeArrowheads="1"/>
          </p:cNvSpPr>
          <p:nvPr/>
        </p:nvSpPr>
        <p:spPr bwMode="gray">
          <a:xfrm>
            <a:off x="107504" y="296652"/>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060848"/>
            <a:ext cx="6496050"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656372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980728"/>
            <a:ext cx="7967228" cy="5415880"/>
          </a:xfrm>
        </p:spPr>
        <p:txBody>
          <a:bodyPr>
            <a:normAutofit/>
          </a:bodyPr>
          <a:lstStyle/>
          <a:p>
            <a:pPr marL="0" indent="0" algn="ctr">
              <a:buNone/>
              <a:tabLst>
                <a:tab pos="1255713" algn="l"/>
                <a:tab pos="5024438" algn="l"/>
              </a:tabLst>
            </a:pPr>
            <a:r>
              <a:rPr lang="fr-FR" b="1" u="sng" dirty="0" smtClean="0"/>
              <a:t>Contrôle de la fiabilité des heures et des quotités de travail</a:t>
            </a:r>
            <a:endParaRPr lang="fr-FR" b="1" u="sng" dirty="0"/>
          </a:p>
          <a:p>
            <a:r>
              <a:rPr lang="fr-FR" dirty="0"/>
              <a:t> </a:t>
            </a:r>
          </a:p>
          <a:p>
            <a:r>
              <a:rPr lang="fr-FR" b="0" dirty="0" err="1" smtClean="0"/>
              <a:t>Altaïr</a:t>
            </a:r>
            <a:r>
              <a:rPr lang="fr-FR" b="0" dirty="0" smtClean="0"/>
              <a:t> propose un tableau des personnels en lien</a:t>
            </a:r>
            <a:endParaRPr lang="fr-FR" b="0" dirty="0"/>
          </a:p>
          <a:p>
            <a:pPr marL="0" indent="0">
              <a:buNone/>
              <a:tabLst>
                <a:tab pos="1255713" algn="l"/>
                <a:tab pos="5024438" algn="l"/>
              </a:tabLst>
            </a:pPr>
            <a:endParaRPr lang="fr-FR" sz="2000" b="1" dirty="0" smtClean="0">
              <a:solidFill>
                <a:srgbClr val="0070C0"/>
              </a:solidFill>
            </a:endParaRPr>
          </a:p>
          <a:p>
            <a:pPr marL="0" indent="0"/>
            <a:endParaRPr lang="fr-FR" sz="2000" dirty="0"/>
          </a:p>
          <a:p>
            <a:pPr marL="0" indent="0">
              <a:buNone/>
              <a:tabLst>
                <a:tab pos="1255713" algn="l"/>
                <a:tab pos="5024438" algn="l"/>
              </a:tabLst>
            </a:pPr>
            <a:endParaRPr lang="fr-FR" sz="1800" b="1" dirty="0" smtClean="0"/>
          </a:p>
          <a:p>
            <a:pPr marL="0" indent="0">
              <a:buNone/>
              <a:tabLst>
                <a:tab pos="1255713" algn="l"/>
                <a:tab pos="5024438" algn="l"/>
              </a:tabLst>
            </a:pPr>
            <a:endParaRPr lang="fr-FR" sz="1800" b="1" dirty="0"/>
          </a:p>
          <a:p>
            <a:pPr marL="0" indent="0" eaLnBrk="1" hangingPunct="1">
              <a:buNone/>
              <a:tabLst>
                <a:tab pos="1255713" algn="l"/>
                <a:tab pos="5024438" algn="l"/>
              </a:tabLst>
            </a:pPr>
            <a:endParaRPr lang="fr-FR" sz="1800" b="1" dirty="0"/>
          </a:p>
        </p:txBody>
      </p:sp>
      <p:sp>
        <p:nvSpPr>
          <p:cNvPr id="8196" name="Espace réservé du numéro de diapositive 3"/>
          <p:cNvSpPr>
            <a:spLocks noGrp="1"/>
          </p:cNvSpPr>
          <p:nvPr>
            <p:ph type="sldNum" sz="quarter" idx="12"/>
          </p:nvPr>
        </p:nvSpPr>
        <p:spPr>
          <a:noFill/>
        </p:spPr>
        <p:txBody>
          <a:bodyPr/>
          <a:lstStyle/>
          <a:p>
            <a:fld id="{50349F8E-5B38-44C2-AAFF-97B3AC4CD258}" type="slidenum">
              <a:rPr lang="fr-FR" smtClean="0"/>
              <a:pPr/>
              <a:t>69</a:t>
            </a:fld>
            <a:endParaRPr lang="fr-FR" smtClean="0"/>
          </a:p>
        </p:txBody>
      </p:sp>
      <p:sp>
        <p:nvSpPr>
          <p:cNvPr id="5" name="Espace réservé du pied de page 5"/>
          <p:cNvSpPr>
            <a:spLocks noGrp="1"/>
          </p:cNvSpPr>
          <p:nvPr>
            <p:ph type="ftr" sz="quarter" idx="11"/>
          </p:nvPr>
        </p:nvSpPr>
        <p:spPr>
          <a:xfrm rot="5400000">
            <a:off x="-579071" y="6094095"/>
            <a:ext cx="1400944" cy="196131"/>
          </a:xfrm>
          <a:noFill/>
        </p:spPr>
        <p:txBody>
          <a:bodyPr/>
          <a:lstStyle/>
          <a:p>
            <a:r>
              <a:rPr lang="fr-FR" smtClean="0"/>
              <a:t>Méthodologie et pratique du contrôle de la gestion RH et des rémunérations du personnel des collectivités territoriales</a:t>
            </a:r>
            <a:endParaRPr lang="fr-FR" dirty="0"/>
          </a:p>
        </p:txBody>
      </p:sp>
      <p:sp>
        <p:nvSpPr>
          <p:cNvPr id="3" name="Espace réservé de la date 2"/>
          <p:cNvSpPr>
            <a:spLocks noGrp="1"/>
          </p:cNvSpPr>
          <p:nvPr>
            <p:ph type="dt" sz="half" idx="10"/>
          </p:nvPr>
        </p:nvSpPr>
        <p:spPr/>
        <p:txBody>
          <a:bodyPr/>
          <a:lstStyle/>
          <a:p>
            <a:r>
              <a:rPr lang="fr-FR" smtClean="0"/>
              <a:t>14/10/2016</a:t>
            </a:r>
            <a:endParaRPr lang="fr-FR"/>
          </a:p>
        </p:txBody>
      </p:sp>
      <p:sp>
        <p:nvSpPr>
          <p:cNvPr id="12" name="Rectangle 2"/>
          <p:cNvSpPr txBox="1">
            <a:spLocks noChangeArrowheads="1"/>
          </p:cNvSpPr>
          <p:nvPr/>
        </p:nvSpPr>
        <p:spPr bwMode="gray">
          <a:xfrm>
            <a:off x="107504" y="296652"/>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138" y="2862263"/>
            <a:ext cx="389572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740519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dirty="0"/>
          </a:p>
        </p:txBody>
      </p:sp>
      <p:sp>
        <p:nvSpPr>
          <p:cNvPr id="6" name="Espace réservé du numéro de diapositive 5"/>
          <p:cNvSpPr>
            <a:spLocks noGrp="1"/>
          </p:cNvSpPr>
          <p:nvPr>
            <p:ph type="sldNum" sz="quarter" idx="12"/>
          </p:nvPr>
        </p:nvSpPr>
        <p:spPr/>
        <p:txBody>
          <a:bodyPr/>
          <a:lstStyle/>
          <a:p>
            <a:pPr>
              <a:defRPr/>
            </a:pPr>
            <a:fld id="{5113ABB2-4C61-4D4B-A827-0EBF0EF70D7C}" type="slidenum">
              <a:rPr lang="fr-FR" smtClean="0"/>
              <a:pPr>
                <a:defRPr/>
              </a:pPr>
              <a:t>7</a:t>
            </a:fld>
            <a:endParaRPr lang="fr-FR" dirty="0"/>
          </a:p>
        </p:txBody>
      </p:sp>
      <p:sp>
        <p:nvSpPr>
          <p:cNvPr id="7" name="Rectangle 2"/>
          <p:cNvSpPr>
            <a:spLocks noGrp="1" noChangeArrowheads="1"/>
          </p:cNvSpPr>
          <p:nvPr>
            <p:ph type="title"/>
          </p:nvPr>
        </p:nvSpPr>
        <p:spPr>
          <a:xfrm>
            <a:off x="143508" y="224645"/>
            <a:ext cx="7848872" cy="720079"/>
          </a:xfrm>
          <a:solidFill>
            <a:schemeClr val="accent1">
              <a:lumMod val="20000"/>
              <a:lumOff val="80000"/>
            </a:schemeClr>
          </a:solidFill>
          <a:ln>
            <a:solidFill>
              <a:schemeClr val="accent1"/>
            </a:solidFill>
          </a:ln>
        </p:spPr>
        <p:txBody>
          <a:bodyPr anchor="ctr">
            <a:noAutofit/>
          </a:bodyPr>
          <a:lstStyle/>
          <a:p>
            <a:pPr algn="ctr"/>
            <a:r>
              <a:rPr lang="fr-FR" b="1" dirty="0" smtClean="0"/>
              <a:t/>
            </a:r>
            <a:br>
              <a:rPr lang="fr-FR" b="1" dirty="0" smtClean="0"/>
            </a:br>
            <a:r>
              <a:rPr lang="fr-FR" b="1" dirty="0" smtClean="0"/>
              <a:t/>
            </a:r>
            <a:br>
              <a:rPr lang="fr-FR" b="1" dirty="0" smtClean="0"/>
            </a:br>
            <a:r>
              <a:rPr lang="fr-FR" dirty="0"/>
              <a:t>principaux indicateurs des rémunérations</a:t>
            </a:r>
            <a:br>
              <a:rPr lang="fr-FR" dirty="0"/>
            </a:br>
            <a:r>
              <a:rPr lang="fr-FR" b="1" dirty="0"/>
              <a:t> </a:t>
            </a:r>
            <a:r>
              <a:rPr lang="fr-FR" b="1" dirty="0" smtClean="0"/>
              <a:t> </a:t>
            </a:r>
            <a:endParaRPr lang="fr-FR" b="1" dirty="0"/>
          </a:p>
        </p:txBody>
      </p:sp>
      <p:sp>
        <p:nvSpPr>
          <p:cNvPr id="3" name="Espace réservé du contenu 2"/>
          <p:cNvSpPr>
            <a:spLocks noGrp="1"/>
          </p:cNvSpPr>
          <p:nvPr>
            <p:ph idx="1"/>
          </p:nvPr>
        </p:nvSpPr>
        <p:spPr>
          <a:xfrm>
            <a:off x="215516" y="1124744"/>
            <a:ext cx="8557922" cy="5256584"/>
          </a:xfrm>
        </p:spPr>
        <p:txBody>
          <a:bodyPr/>
          <a:lstStyle/>
          <a:p>
            <a:r>
              <a:rPr lang="fr-FR" sz="1800" dirty="0" smtClean="0">
                <a:latin typeface="Times New Roman" pitchFamily="18" charset="0"/>
                <a:cs typeface="Times New Roman" pitchFamily="18" charset="0"/>
              </a:rPr>
              <a:t>Structure globale de la rémunération et évolution</a:t>
            </a:r>
          </a:p>
          <a:p>
            <a:r>
              <a:rPr lang="fr-FR" sz="1800" dirty="0" smtClean="0">
                <a:latin typeface="Times New Roman" pitchFamily="18" charset="0"/>
                <a:cs typeface="Times New Roman" pitchFamily="18" charset="0"/>
              </a:rPr>
              <a:t>	Salaire moyen : </a:t>
            </a:r>
            <a:r>
              <a:rPr lang="fr-FR" sz="1800" b="0" dirty="0" smtClean="0">
                <a:latin typeface="Times New Roman" pitchFamily="18" charset="0"/>
                <a:cs typeface="Times New Roman" pitchFamily="18" charset="0"/>
              </a:rPr>
              <a:t>total des rémunérations/</a:t>
            </a:r>
            <a:r>
              <a:rPr lang="fr-FR" sz="1800" b="0" dirty="0" err="1" smtClean="0">
                <a:latin typeface="Times New Roman" pitchFamily="18" charset="0"/>
                <a:cs typeface="Times New Roman" pitchFamily="18" charset="0"/>
              </a:rPr>
              <a:t>nbe</a:t>
            </a:r>
            <a:r>
              <a:rPr lang="fr-FR" sz="1800" b="0" dirty="0" smtClean="0">
                <a:latin typeface="Times New Roman" pitchFamily="18" charset="0"/>
                <a:cs typeface="Times New Roman" pitchFamily="18" charset="0"/>
              </a:rPr>
              <a:t> de salariés</a:t>
            </a:r>
          </a:p>
          <a:p>
            <a:r>
              <a:rPr lang="fr-FR" sz="1800" dirty="0" smtClean="0">
                <a:latin typeface="Times New Roman" pitchFamily="18" charset="0"/>
                <a:cs typeface="Times New Roman" pitchFamily="18" charset="0"/>
              </a:rPr>
              <a:t>	Salaire médian : </a:t>
            </a:r>
            <a:r>
              <a:rPr lang="fr-FR" sz="1800" b="0" dirty="0" smtClean="0">
                <a:latin typeface="Times New Roman" pitchFamily="18" charset="0"/>
                <a:cs typeface="Times New Roman" pitchFamily="18" charset="0"/>
              </a:rPr>
              <a:t>salaire autour duquel se répartissent 50 % des agents les mieux rémunérés et 50% des agents les moins bien rémunérés d’un même grade</a:t>
            </a:r>
          </a:p>
          <a:p>
            <a:r>
              <a:rPr lang="fr-FR" sz="1800" dirty="0">
                <a:latin typeface="Times New Roman" pitchFamily="18" charset="0"/>
                <a:cs typeface="Times New Roman" pitchFamily="18" charset="0"/>
              </a:rPr>
              <a:t>Indicateurs de structure de la masse salariale :</a:t>
            </a:r>
          </a:p>
          <a:p>
            <a:r>
              <a:rPr lang="fr-FR" sz="1800" b="0" dirty="0">
                <a:latin typeface="Times New Roman" pitchFamily="18" charset="0"/>
                <a:cs typeface="Times New Roman" pitchFamily="18" charset="0"/>
              </a:rPr>
              <a:t>	Frais de personnel/effectif total</a:t>
            </a:r>
          </a:p>
          <a:p>
            <a:r>
              <a:rPr lang="fr-FR" sz="1800" b="0" dirty="0">
                <a:latin typeface="Times New Roman" pitchFamily="18" charset="0"/>
                <a:cs typeface="Times New Roman" pitchFamily="18" charset="0"/>
              </a:rPr>
              <a:t>	Frais de personnel/budget de </a:t>
            </a:r>
            <a:r>
              <a:rPr lang="fr-FR" sz="1800" b="0" dirty="0" smtClean="0">
                <a:latin typeface="Times New Roman" pitchFamily="18" charset="0"/>
                <a:cs typeface="Times New Roman" pitchFamily="18" charset="0"/>
              </a:rPr>
              <a:t>fonctionnement</a:t>
            </a:r>
            <a:endParaRPr lang="fr-FR" sz="1800" dirty="0" smtClean="0">
              <a:latin typeface="Times New Roman" pitchFamily="18" charset="0"/>
              <a:cs typeface="Times New Roman" pitchFamily="18" charset="0"/>
            </a:endParaRPr>
          </a:p>
          <a:p>
            <a:r>
              <a:rPr lang="fr-FR" sz="1800" dirty="0" smtClean="0">
                <a:latin typeface="Times New Roman" pitchFamily="18" charset="0"/>
                <a:cs typeface="Times New Roman" pitchFamily="18" charset="0"/>
              </a:rPr>
              <a:t>Politique de l’emploi et impact sur la masse salariale</a:t>
            </a:r>
          </a:p>
          <a:p>
            <a:r>
              <a:rPr lang="fr-FR" sz="1800" dirty="0" smtClean="0">
                <a:latin typeface="Times New Roman" pitchFamily="18" charset="0"/>
                <a:cs typeface="Times New Roman" pitchFamily="18" charset="0"/>
              </a:rPr>
              <a:t>	Effet d’effectif </a:t>
            </a:r>
            <a:r>
              <a:rPr lang="fr-FR" sz="1800" b="0" dirty="0" smtClean="0">
                <a:latin typeface="Times New Roman" pitchFamily="18" charset="0"/>
                <a:cs typeface="Times New Roman" pitchFamily="18" charset="0"/>
              </a:rPr>
              <a:t>: </a:t>
            </a:r>
          </a:p>
          <a:p>
            <a:r>
              <a:rPr lang="fr-FR" sz="1800" b="0" dirty="0" smtClean="0">
                <a:latin typeface="Times New Roman" pitchFamily="18" charset="0"/>
                <a:cs typeface="Times New Roman" pitchFamily="18" charset="0"/>
              </a:rPr>
              <a:t>	(Salaires annuels moyens des créations de  postes x </a:t>
            </a:r>
            <a:r>
              <a:rPr lang="fr-FR" sz="1800" b="0" dirty="0" err="1" smtClean="0">
                <a:latin typeface="Times New Roman" pitchFamily="18" charset="0"/>
                <a:cs typeface="Times New Roman" pitchFamily="18" charset="0"/>
              </a:rPr>
              <a:t>nbe</a:t>
            </a:r>
            <a:r>
              <a:rPr lang="fr-FR" sz="1800" b="0" dirty="0" smtClean="0">
                <a:latin typeface="Times New Roman" pitchFamily="18" charset="0"/>
                <a:cs typeface="Times New Roman" pitchFamily="18" charset="0"/>
              </a:rPr>
              <a:t> de postesx100)/masse salariale N-1</a:t>
            </a:r>
          </a:p>
          <a:p>
            <a:r>
              <a:rPr lang="fr-FR" sz="1800" b="0" dirty="0" smtClean="0">
                <a:latin typeface="Times New Roman" pitchFamily="18" charset="0"/>
                <a:cs typeface="Times New Roman" pitchFamily="18" charset="0"/>
              </a:rPr>
              <a:t>	Politique de remplacement et impact sur la masse salariale  de base N-1: </a:t>
            </a:r>
          </a:p>
          <a:p>
            <a:r>
              <a:rPr lang="fr-FR" sz="1800" dirty="0" smtClean="0">
                <a:latin typeface="Times New Roman" pitchFamily="18" charset="0"/>
                <a:cs typeface="Times New Roman" pitchFamily="18" charset="0"/>
              </a:rPr>
              <a:t>	Effet de noria </a:t>
            </a:r>
            <a:r>
              <a:rPr lang="fr-FR" sz="1800" b="0" dirty="0" smtClean="0">
                <a:latin typeface="Times New Roman" pitchFamily="18" charset="0"/>
                <a:cs typeface="Times New Roman" pitchFamily="18" charset="0"/>
              </a:rPr>
              <a:t>(flux entrants et sortants) </a:t>
            </a:r>
          </a:p>
          <a:p>
            <a:r>
              <a:rPr lang="fr-FR" sz="1800" b="0" dirty="0" smtClean="0">
                <a:latin typeface="Times New Roman" pitchFamily="18" charset="0"/>
                <a:cs typeface="Times New Roman" pitchFamily="18" charset="0"/>
              </a:rPr>
              <a:t>	(salaires annuels moyens des entrants)-(salaires annuels moyens des sortants)</a:t>
            </a:r>
            <a:r>
              <a:rPr lang="fr-FR" sz="1800" b="0" dirty="0" err="1" smtClean="0">
                <a:latin typeface="Times New Roman" pitchFamily="18" charset="0"/>
                <a:cs typeface="Times New Roman" pitchFamily="18" charset="0"/>
              </a:rPr>
              <a:t>xnbe</a:t>
            </a:r>
            <a:r>
              <a:rPr lang="fr-FR" sz="1800" b="0" dirty="0" smtClean="0">
                <a:latin typeface="Times New Roman" pitchFamily="18" charset="0"/>
                <a:cs typeface="Times New Roman" pitchFamily="18" charset="0"/>
              </a:rPr>
              <a:t> de remplaçants</a:t>
            </a:r>
            <a:endParaRPr lang="fr-FR" sz="1800" b="0" dirty="0">
              <a:latin typeface="Times New Roman" pitchFamily="18" charset="0"/>
              <a:cs typeface="Times New Roman" pitchFamily="18" charset="0"/>
            </a:endParaRPr>
          </a:p>
          <a:p>
            <a:pPr marL="0" lvl="0" indent="0" algn="just"/>
            <a:endParaRPr lang="fr-FR" sz="1800" b="0" dirty="0">
              <a:latin typeface="Arial" panose="020B0604020202020204" pitchFamily="34" charset="0"/>
              <a:cs typeface="Arial" panose="020B0604020202020204" pitchFamily="34" charset="0"/>
            </a:endParaRPr>
          </a:p>
          <a:p>
            <a:pPr marL="0" lvl="0" indent="0" algn="just"/>
            <a:endParaRPr lang="fr-FR" sz="1800" b="0" dirty="0">
              <a:latin typeface="Arial" panose="020B0604020202020204" pitchFamily="34" charset="0"/>
              <a:cs typeface="Arial" panose="020B0604020202020204" pitchFamily="34" charset="0"/>
            </a:endParaRP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25763530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980728"/>
            <a:ext cx="7967228" cy="5415880"/>
          </a:xfrm>
        </p:spPr>
        <p:txBody>
          <a:bodyPr>
            <a:normAutofit/>
          </a:bodyPr>
          <a:lstStyle/>
          <a:p>
            <a:pPr marL="0" indent="0" algn="ctr">
              <a:buNone/>
              <a:tabLst>
                <a:tab pos="1255713" algn="l"/>
                <a:tab pos="5024438" algn="l"/>
              </a:tabLst>
            </a:pPr>
            <a:r>
              <a:rPr lang="fr-FR" b="1" u="sng" dirty="0" smtClean="0"/>
              <a:t>Contrôle </a:t>
            </a:r>
            <a:r>
              <a:rPr lang="fr-FR" b="1" u="sng" dirty="0"/>
              <a:t>sur les indemnités des élus</a:t>
            </a:r>
          </a:p>
          <a:p>
            <a:r>
              <a:rPr lang="fr-FR" dirty="0"/>
              <a:t> </a:t>
            </a:r>
          </a:p>
          <a:p>
            <a:pPr lvl="0" algn="just"/>
            <a:r>
              <a:rPr lang="fr-FR" b="0" dirty="0" err="1"/>
              <a:t>Altaïr</a:t>
            </a:r>
            <a:r>
              <a:rPr lang="fr-FR" b="0" dirty="0"/>
              <a:t> recherche les indemnités des élus attribuées sur la période.</a:t>
            </a:r>
          </a:p>
          <a:p>
            <a:pPr algn="just"/>
            <a:r>
              <a:rPr lang="fr-FR" b="0" dirty="0"/>
              <a:t>Il convient de contrôler si la rémunération des élus est supérieure à l’arrêté des indemnités.</a:t>
            </a:r>
          </a:p>
          <a:p>
            <a:pPr algn="just"/>
            <a:r>
              <a:rPr lang="fr-FR" b="0" dirty="0"/>
              <a:t> </a:t>
            </a:r>
          </a:p>
          <a:p>
            <a:pPr algn="just"/>
            <a:r>
              <a:rPr lang="fr-FR" b="0" dirty="0"/>
              <a:t>Un lien cliquable est proposé vers la rémunération des élus.</a:t>
            </a:r>
          </a:p>
          <a:p>
            <a:endParaRPr lang="fr-FR" dirty="0"/>
          </a:p>
          <a:p>
            <a:pPr marL="0" indent="0">
              <a:buNone/>
              <a:tabLst>
                <a:tab pos="1255713" algn="l"/>
                <a:tab pos="5024438" algn="l"/>
              </a:tabLst>
            </a:pPr>
            <a:endParaRPr lang="fr-FR" sz="2000" b="1" dirty="0" smtClean="0">
              <a:solidFill>
                <a:srgbClr val="0070C0"/>
              </a:solidFill>
            </a:endParaRPr>
          </a:p>
          <a:p>
            <a:pPr marL="0" indent="0"/>
            <a:endParaRPr lang="fr-FR" sz="2000" dirty="0"/>
          </a:p>
          <a:p>
            <a:pPr marL="0" indent="0">
              <a:buNone/>
              <a:tabLst>
                <a:tab pos="1255713" algn="l"/>
                <a:tab pos="5024438" algn="l"/>
              </a:tabLst>
            </a:pPr>
            <a:endParaRPr lang="fr-FR" sz="1800" b="1" dirty="0" smtClean="0"/>
          </a:p>
          <a:p>
            <a:pPr marL="0" indent="0">
              <a:buNone/>
              <a:tabLst>
                <a:tab pos="1255713" algn="l"/>
                <a:tab pos="5024438" algn="l"/>
              </a:tabLst>
            </a:pPr>
            <a:endParaRPr lang="fr-FR" sz="1800" b="1" dirty="0"/>
          </a:p>
          <a:p>
            <a:pPr marL="0" indent="0" eaLnBrk="1" hangingPunct="1">
              <a:buNone/>
              <a:tabLst>
                <a:tab pos="1255713" algn="l"/>
                <a:tab pos="5024438" algn="l"/>
              </a:tabLst>
            </a:pPr>
            <a:endParaRPr lang="fr-FR" sz="1800" b="1" dirty="0"/>
          </a:p>
        </p:txBody>
      </p:sp>
      <p:sp>
        <p:nvSpPr>
          <p:cNvPr id="8196" name="Espace réservé du numéro de diapositive 3"/>
          <p:cNvSpPr>
            <a:spLocks noGrp="1"/>
          </p:cNvSpPr>
          <p:nvPr>
            <p:ph type="sldNum" sz="quarter" idx="12"/>
          </p:nvPr>
        </p:nvSpPr>
        <p:spPr>
          <a:noFill/>
        </p:spPr>
        <p:txBody>
          <a:bodyPr/>
          <a:lstStyle/>
          <a:p>
            <a:fld id="{50349F8E-5B38-44C2-AAFF-97B3AC4CD258}" type="slidenum">
              <a:rPr lang="fr-FR" smtClean="0"/>
              <a:pPr/>
              <a:t>70</a:t>
            </a:fld>
            <a:endParaRPr lang="fr-FR" smtClean="0"/>
          </a:p>
        </p:txBody>
      </p:sp>
      <p:sp>
        <p:nvSpPr>
          <p:cNvPr id="5" name="Espace réservé du pied de page 5"/>
          <p:cNvSpPr>
            <a:spLocks noGrp="1"/>
          </p:cNvSpPr>
          <p:nvPr>
            <p:ph type="ftr" sz="quarter" idx="11"/>
          </p:nvPr>
        </p:nvSpPr>
        <p:spPr>
          <a:xfrm rot="5400000">
            <a:off x="-579071" y="6094095"/>
            <a:ext cx="1400944" cy="196131"/>
          </a:xfrm>
          <a:noFill/>
        </p:spPr>
        <p:txBody>
          <a:bodyPr/>
          <a:lstStyle/>
          <a:p>
            <a:r>
              <a:rPr lang="fr-FR" smtClean="0"/>
              <a:t>Méthodologie et pratique du contrôle de la gestion RH et des rémunérations du personnel des collectivités territoriales</a:t>
            </a:r>
            <a:endParaRPr lang="fr-FR" dirty="0"/>
          </a:p>
        </p:txBody>
      </p:sp>
      <p:sp>
        <p:nvSpPr>
          <p:cNvPr id="3" name="Espace réservé de la date 2"/>
          <p:cNvSpPr>
            <a:spLocks noGrp="1"/>
          </p:cNvSpPr>
          <p:nvPr>
            <p:ph type="dt" sz="half" idx="10"/>
          </p:nvPr>
        </p:nvSpPr>
        <p:spPr/>
        <p:txBody>
          <a:bodyPr/>
          <a:lstStyle/>
          <a:p>
            <a:r>
              <a:rPr lang="fr-FR" smtClean="0"/>
              <a:t>14/10/2016</a:t>
            </a:r>
            <a:endParaRPr lang="fr-FR"/>
          </a:p>
        </p:txBody>
      </p:sp>
      <p:sp>
        <p:nvSpPr>
          <p:cNvPr id="12" name="Rectangle 2"/>
          <p:cNvSpPr txBox="1">
            <a:spLocks noChangeArrowheads="1"/>
          </p:cNvSpPr>
          <p:nvPr/>
        </p:nvSpPr>
        <p:spPr bwMode="gray">
          <a:xfrm>
            <a:off x="107504" y="296652"/>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a:t>ANALYSE DES TESTS REGLEMENTAIRES-suite</a:t>
            </a:r>
            <a:endParaRPr lang="fr-FR" dirty="0"/>
          </a:p>
        </p:txBody>
      </p:sp>
      <p:pic>
        <p:nvPicPr>
          <p:cNvPr id="7" name="Image 6"/>
          <p:cNvPicPr/>
          <p:nvPr/>
        </p:nvPicPr>
        <p:blipFill>
          <a:blip r:embed="rId2"/>
          <a:stretch>
            <a:fillRect/>
          </a:stretch>
        </p:blipFill>
        <p:spPr>
          <a:xfrm>
            <a:off x="359532" y="2996952"/>
            <a:ext cx="5267325" cy="3095625"/>
          </a:xfrm>
          <a:prstGeom prst="rect">
            <a:avLst/>
          </a:prstGeom>
        </p:spPr>
      </p:pic>
    </p:spTree>
    <p:extLst>
      <p:ext uri="{BB962C8B-B14F-4D97-AF65-F5344CB8AC3E}">
        <p14:creationId xmlns:p14="http://schemas.microsoft.com/office/powerpoint/2010/main" val="104850555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628800"/>
            <a:ext cx="8229600" cy="4695800"/>
          </a:xfrm>
        </p:spPr>
        <p:txBody>
          <a:bodyPr>
            <a:normAutofit/>
          </a:bodyPr>
          <a:lstStyle/>
          <a:p>
            <a:pPr marL="0" indent="0">
              <a:buNone/>
            </a:pPr>
            <a:r>
              <a:rPr lang="fr-FR" dirty="0" smtClean="0">
                <a:solidFill>
                  <a:schemeClr val="accent1"/>
                </a:solidFill>
              </a:rPr>
              <a:t>Calcul d’agrégats et d’indicateurs statistiques</a:t>
            </a:r>
            <a:r>
              <a:rPr lang="fr-FR" dirty="0" smtClean="0"/>
              <a:t> </a:t>
            </a:r>
          </a:p>
          <a:p>
            <a:pPr marL="0" indent="0">
              <a:buNone/>
            </a:pPr>
            <a:endParaRPr lang="fr-FR" dirty="0" smtClean="0"/>
          </a:p>
          <a:p>
            <a:r>
              <a:rPr lang="fr-FR" dirty="0" smtClean="0"/>
              <a:t>Statistiques de population</a:t>
            </a:r>
          </a:p>
          <a:p>
            <a:pPr marL="1169988" indent="-273050">
              <a:buFont typeface="Wingdings" panose="05000000000000000000" pitchFamily="2" charset="2"/>
              <a:buChar char="Ø"/>
            </a:pPr>
            <a:r>
              <a:rPr lang="fr-FR" dirty="0" smtClean="0"/>
              <a:t>Pyramides </a:t>
            </a:r>
            <a:r>
              <a:rPr lang="fr-FR" dirty="0"/>
              <a:t>des </a:t>
            </a:r>
            <a:r>
              <a:rPr lang="fr-FR" dirty="0" smtClean="0"/>
              <a:t>âges </a:t>
            </a:r>
          </a:p>
          <a:p>
            <a:pPr marL="1169988" indent="-273050">
              <a:buFont typeface="Wingdings" panose="05000000000000000000" pitchFamily="2" charset="2"/>
              <a:buChar char="Ø"/>
            </a:pPr>
            <a:r>
              <a:rPr lang="fr-FR" dirty="0" smtClean="0"/>
              <a:t>Effectifs, ETP, ETPT par durée de service</a:t>
            </a:r>
          </a:p>
          <a:p>
            <a:pPr marL="1169988" indent="-273050">
              <a:buFont typeface="Wingdings" panose="05000000000000000000" pitchFamily="2" charset="2"/>
              <a:buChar char="Ø"/>
            </a:pPr>
            <a:r>
              <a:rPr lang="fr-FR" dirty="0" smtClean="0"/>
              <a:t>Détermination de périmètres INSEE pour permettre des comparaisons avec des statistiques nationales</a:t>
            </a:r>
          </a:p>
          <a:p>
            <a:pPr marL="896938" indent="0">
              <a:buNone/>
            </a:pPr>
            <a:endParaRPr lang="fr-FR" dirty="0"/>
          </a:p>
          <a:p>
            <a:r>
              <a:rPr lang="fr-FR" dirty="0" smtClean="0"/>
              <a:t>Analyse des rémunérations brutes et nettes en niveau</a:t>
            </a:r>
          </a:p>
          <a:p>
            <a:pPr marL="1169988" indent="-273050">
              <a:buFont typeface="Wingdings" panose="05000000000000000000" pitchFamily="2" charset="2"/>
              <a:buChar char="Ø"/>
            </a:pPr>
            <a:r>
              <a:rPr lang="fr-FR" dirty="0" smtClean="0"/>
              <a:t>Rémunérations brutes et nettes</a:t>
            </a:r>
          </a:p>
          <a:p>
            <a:pPr marL="1169988" indent="-273050">
              <a:buFont typeface="Wingdings" panose="05000000000000000000" pitchFamily="2" charset="2"/>
              <a:buChar char="Ø"/>
            </a:pPr>
            <a:r>
              <a:rPr lang="fr-FR" dirty="0" smtClean="0"/>
              <a:t>Distribution des parts de primes et évolution de la politique indemnitaire</a:t>
            </a:r>
          </a:p>
          <a:p>
            <a:pPr marL="1169988" indent="-273050">
              <a:buFont typeface="Wingdings" panose="05000000000000000000" pitchFamily="2" charset="2"/>
              <a:buChar char="Ø"/>
            </a:pPr>
            <a:r>
              <a:rPr lang="fr-FR" dirty="0"/>
              <a:t>Rémunération annuelle des </a:t>
            </a:r>
            <a:r>
              <a:rPr lang="fr-FR" dirty="0" smtClean="0"/>
              <a:t>contractuels</a:t>
            </a:r>
            <a:endParaRPr lang="fr-FR"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71</a:t>
            </a:fld>
            <a:endParaRPr lang="fr-FR"/>
          </a:p>
        </p:txBody>
      </p:sp>
      <p:sp>
        <p:nvSpPr>
          <p:cNvPr id="6" name="Espace réservé du pied de page 5"/>
          <p:cNvSpPr>
            <a:spLocks noGrp="1"/>
          </p:cNvSpPr>
          <p:nvPr>
            <p:ph type="ftr" sz="quarter" idx="11"/>
          </p:nvPr>
        </p:nvSpPr>
        <p:spPr>
          <a:xfrm rot="5400000">
            <a:off x="-479986" y="6010970"/>
            <a:ext cx="1328936" cy="365125"/>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7" name="Rectangle 2"/>
          <p:cNvSpPr txBox="1">
            <a:spLocks noChangeArrowheads="1"/>
          </p:cNvSpPr>
          <p:nvPr/>
        </p:nvSpPr>
        <p:spPr bwMode="gray">
          <a:xfrm>
            <a:off x="608887" y="303805"/>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smtClean="0"/>
              <a:t>Analyses statistiques</a:t>
            </a:r>
            <a:endParaRPr lang="fr-FR" dirty="0"/>
          </a:p>
        </p:txBody>
      </p:sp>
    </p:spTree>
    <p:extLst>
      <p:ext uri="{BB962C8B-B14F-4D97-AF65-F5344CB8AC3E}">
        <p14:creationId xmlns:p14="http://schemas.microsoft.com/office/powerpoint/2010/main" val="17370208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1520" y="1124744"/>
            <a:ext cx="8229600" cy="4695800"/>
          </a:xfrm>
        </p:spPr>
        <p:txBody>
          <a:bodyPr>
            <a:normAutofit/>
          </a:bodyPr>
          <a:lstStyle/>
          <a:p>
            <a:pPr marL="0" indent="0" algn="just">
              <a:buNone/>
            </a:pPr>
            <a:r>
              <a:rPr lang="fr-FR" b="0" dirty="0" err="1" smtClean="0"/>
              <a:t>Altaïr</a:t>
            </a:r>
            <a:r>
              <a:rPr lang="fr-FR" b="0" dirty="0" smtClean="0"/>
              <a:t> crée deux </a:t>
            </a:r>
            <a:r>
              <a:rPr lang="fr-FR" b="0" dirty="0"/>
              <a:t>bases en .csv : </a:t>
            </a:r>
            <a:endParaRPr lang="fr-FR" b="0" dirty="0" smtClean="0"/>
          </a:p>
          <a:p>
            <a:pPr marL="285750" indent="-285750" algn="just">
              <a:buFontTx/>
              <a:buChar char="-"/>
            </a:pPr>
            <a:r>
              <a:rPr lang="fr-FR" b="0" dirty="0" smtClean="0"/>
              <a:t>l’ensemble </a:t>
            </a:r>
            <a:r>
              <a:rPr lang="fr-FR" b="0" dirty="0"/>
              <a:t>des bulletins paie </a:t>
            </a:r>
            <a:endParaRPr lang="fr-FR" b="0" dirty="0" smtClean="0"/>
          </a:p>
          <a:p>
            <a:pPr marL="285750" indent="-285750" algn="just">
              <a:buFontTx/>
              <a:buChar char="-"/>
            </a:pPr>
            <a:r>
              <a:rPr lang="fr-FR" b="0" dirty="0" smtClean="0"/>
              <a:t>l’ensemble </a:t>
            </a:r>
            <a:r>
              <a:rPr lang="fr-FR" b="0" dirty="0"/>
              <a:t>des lignes de paie </a:t>
            </a:r>
            <a:endParaRPr lang="fr-FR" b="0" dirty="0" smtClean="0"/>
          </a:p>
          <a:p>
            <a:pPr marL="0" indent="0" algn="just"/>
            <a:r>
              <a:rPr lang="fr-FR" b="0" dirty="0" smtClean="0"/>
              <a:t>Ces deux bases peuvent être enregistrées sous Excel pour la création </a:t>
            </a:r>
            <a:r>
              <a:rPr lang="fr-FR" b="0" dirty="0"/>
              <a:t>en TCD </a:t>
            </a:r>
            <a:r>
              <a:rPr lang="fr-FR" b="0" dirty="0" smtClean="0"/>
              <a:t>et filtres sur Excel, </a:t>
            </a:r>
            <a:r>
              <a:rPr lang="fr-FR" b="0" dirty="0"/>
              <a:t>sans passer par l’importation puis l’exportation des données à partir de </a:t>
            </a:r>
            <a:r>
              <a:rPr lang="fr-FR" b="0" dirty="0" err="1"/>
              <a:t>Xémélios</a:t>
            </a:r>
            <a:r>
              <a:rPr lang="fr-FR" b="0" dirty="0" smtClean="0"/>
              <a:t>.</a:t>
            </a:r>
          </a:p>
          <a:p>
            <a:pPr marL="0" indent="0" algn="just"/>
            <a:endParaRPr lang="fr-FR" b="0" dirty="0"/>
          </a:p>
          <a:p>
            <a:pPr marL="0" indent="0" algn="just"/>
            <a:r>
              <a:rPr lang="fr-FR" b="0" dirty="0" smtClean="0"/>
              <a:t>INDIQUER EXEMPLES</a:t>
            </a:r>
            <a:endParaRPr lang="fr-FR" b="0" dirty="0" smtClean="0"/>
          </a:p>
        </p:txBody>
      </p:sp>
      <p:sp>
        <p:nvSpPr>
          <p:cNvPr id="5" name="Espace réservé du numéro de diapositive 4"/>
          <p:cNvSpPr>
            <a:spLocks noGrp="1"/>
          </p:cNvSpPr>
          <p:nvPr>
            <p:ph type="sldNum" sz="quarter" idx="12"/>
          </p:nvPr>
        </p:nvSpPr>
        <p:spPr/>
        <p:txBody>
          <a:bodyPr/>
          <a:lstStyle/>
          <a:p>
            <a:fld id="{BB385F9D-D38D-4D36-BDBF-EFEAF4634F5A}" type="slidenum">
              <a:rPr lang="fr-FR" smtClean="0"/>
              <a:t>72</a:t>
            </a:fld>
            <a:endParaRPr lang="fr-FR"/>
          </a:p>
        </p:txBody>
      </p:sp>
      <p:sp>
        <p:nvSpPr>
          <p:cNvPr id="6" name="Espace réservé du pied de page 5"/>
          <p:cNvSpPr>
            <a:spLocks noGrp="1"/>
          </p:cNvSpPr>
          <p:nvPr>
            <p:ph type="ftr" sz="quarter" idx="11"/>
          </p:nvPr>
        </p:nvSpPr>
        <p:spPr>
          <a:xfrm rot="5400000">
            <a:off x="-479986" y="6010970"/>
            <a:ext cx="1328936" cy="365125"/>
          </a:xfrm>
          <a:noFill/>
        </p:spPr>
        <p:txBody>
          <a:bodyPr/>
          <a:lstStyle/>
          <a:p>
            <a:r>
              <a:rPr lang="fr-FR" smtClean="0"/>
              <a:t>Méthodologie et pratique du contrôle de la gestion RH et des rémunérations du personnel des collectivités territoriales</a:t>
            </a:r>
            <a:endParaRPr lang="fr-FR" dirty="0"/>
          </a:p>
        </p:txBody>
      </p:sp>
      <p:sp>
        <p:nvSpPr>
          <p:cNvPr id="4" name="Espace réservé de la date 3"/>
          <p:cNvSpPr>
            <a:spLocks noGrp="1"/>
          </p:cNvSpPr>
          <p:nvPr>
            <p:ph type="dt" sz="half" idx="10"/>
          </p:nvPr>
        </p:nvSpPr>
        <p:spPr/>
        <p:txBody>
          <a:bodyPr/>
          <a:lstStyle/>
          <a:p>
            <a:r>
              <a:rPr lang="fr-FR" smtClean="0"/>
              <a:t>14/10/2016</a:t>
            </a:r>
            <a:endParaRPr lang="fr-FR"/>
          </a:p>
        </p:txBody>
      </p:sp>
      <p:sp>
        <p:nvSpPr>
          <p:cNvPr id="7" name="Rectangle 2"/>
          <p:cNvSpPr txBox="1">
            <a:spLocks noChangeArrowheads="1"/>
          </p:cNvSpPr>
          <p:nvPr/>
        </p:nvSpPr>
        <p:spPr bwMode="gray">
          <a:xfrm>
            <a:off x="608887" y="303805"/>
            <a:ext cx="8064896" cy="612068"/>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dirty="0" err="1" smtClean="0"/>
              <a:t>Creation</a:t>
            </a:r>
            <a:r>
              <a:rPr lang="fr-FR" dirty="0" smtClean="0"/>
              <a:t> des bases de </a:t>
            </a:r>
            <a:r>
              <a:rPr lang="fr-FR" dirty="0" err="1" smtClean="0"/>
              <a:t>donnees</a:t>
            </a:r>
            <a:r>
              <a:rPr lang="fr-FR" dirty="0" smtClean="0"/>
              <a:t> csv</a:t>
            </a:r>
            <a:endParaRPr lang="fr-FR" dirty="0"/>
          </a:p>
        </p:txBody>
      </p:sp>
    </p:spTree>
    <p:extLst>
      <p:ext uri="{BB962C8B-B14F-4D97-AF65-F5344CB8AC3E}">
        <p14:creationId xmlns:p14="http://schemas.microsoft.com/office/powerpoint/2010/main" val="34697355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980728"/>
            <a:ext cx="7967228" cy="5415880"/>
          </a:xfrm>
        </p:spPr>
        <p:txBody>
          <a:bodyPr>
            <a:normAutofit fontScale="92500" lnSpcReduction="20000"/>
          </a:bodyPr>
          <a:lstStyle/>
          <a:p>
            <a:pPr marL="0" indent="0" algn="ctr">
              <a:buNone/>
              <a:tabLst>
                <a:tab pos="1255713" algn="l"/>
                <a:tab pos="5024438" algn="l"/>
              </a:tabLst>
            </a:pPr>
            <a:r>
              <a:rPr lang="fr-FR" sz="2800" dirty="0" smtClean="0">
                <a:solidFill>
                  <a:srgbClr val="0070C0"/>
                </a:solidFill>
              </a:rPr>
              <a:t>Les nouveautés 2015</a:t>
            </a:r>
            <a:endParaRPr lang="fr-FR" sz="2800" dirty="0">
              <a:solidFill>
                <a:srgbClr val="0070C0"/>
              </a:solidFill>
            </a:endParaRPr>
          </a:p>
          <a:p>
            <a:pPr marL="0" indent="0">
              <a:buNone/>
              <a:tabLst>
                <a:tab pos="1255713" algn="l"/>
                <a:tab pos="5024438" algn="l"/>
              </a:tabLst>
            </a:pPr>
            <a:endParaRPr lang="fr-FR" sz="2000" b="1" dirty="0" smtClean="0">
              <a:solidFill>
                <a:srgbClr val="0070C0"/>
              </a:solidFill>
            </a:endParaRPr>
          </a:p>
          <a:p>
            <a:pPr>
              <a:buFont typeface="Arial" panose="020B0604020202020204" pitchFamily="34" charset="0"/>
              <a:buChar char="•"/>
            </a:pPr>
            <a:r>
              <a:rPr lang="fr-FR" sz="2000" dirty="0" smtClean="0"/>
              <a:t>Ergonomie </a:t>
            </a:r>
            <a:r>
              <a:rPr lang="fr-FR" sz="2000" dirty="0"/>
              <a:t>de l’interface </a:t>
            </a:r>
            <a:r>
              <a:rPr lang="fr-FR" sz="2000" dirty="0" smtClean="0"/>
              <a:t>graphique : contrôles de cohérence sur les données et tri des bases par Budget</a:t>
            </a:r>
            <a:r>
              <a:rPr lang="fr-FR" sz="2000" dirty="0"/>
              <a:t>, </a:t>
            </a:r>
            <a:r>
              <a:rPr lang="fr-FR" sz="2000" dirty="0" smtClean="0"/>
              <a:t>Etablissement, Employeur </a:t>
            </a:r>
          </a:p>
          <a:p>
            <a:pPr>
              <a:buFont typeface="Arial" panose="020B0604020202020204" pitchFamily="34" charset="0"/>
              <a:buChar char="•"/>
            </a:pPr>
            <a:r>
              <a:rPr lang="fr-FR" sz="2000" dirty="0" smtClean="0"/>
              <a:t>Calcul consolidé des ETP et ETPT</a:t>
            </a:r>
          </a:p>
          <a:p>
            <a:pPr>
              <a:buFont typeface="Arial" panose="020B0604020202020204" pitchFamily="34" charset="0"/>
              <a:buChar char="•"/>
            </a:pPr>
            <a:r>
              <a:rPr lang="fr-FR" sz="2000" dirty="0" smtClean="0"/>
              <a:t>Certification </a:t>
            </a:r>
            <a:r>
              <a:rPr lang="fr-FR" sz="2000" dirty="0"/>
              <a:t>de la conformité des bases </a:t>
            </a:r>
            <a:r>
              <a:rPr lang="fr-FR" sz="2000" dirty="0" smtClean="0"/>
              <a:t>à l’annexe de la convention cadre relative à la dématérialisation</a:t>
            </a:r>
          </a:p>
          <a:p>
            <a:pPr marL="720000" indent="0">
              <a:buNone/>
            </a:pPr>
            <a:r>
              <a:rPr lang="fr-FR" sz="1600" dirty="0" smtClean="0"/>
              <a:t>Rapports d’exécution enrichis permettant de localiser les anomalies dans les fichiers et de corriger les bases manuellement (3 contrôles sur 20)</a:t>
            </a:r>
          </a:p>
          <a:p>
            <a:pPr>
              <a:buFont typeface="Arial" panose="020B0604020202020204" pitchFamily="34" charset="0"/>
              <a:buChar char="•"/>
            </a:pPr>
            <a:r>
              <a:rPr lang="fr-FR" sz="2000" dirty="0" smtClean="0"/>
              <a:t>Contrôle exhaustif de la liquidation du  SFT</a:t>
            </a:r>
          </a:p>
          <a:p>
            <a:pPr>
              <a:buFont typeface="Arial" panose="020B0604020202020204" pitchFamily="34" charset="0"/>
              <a:buChar char="•"/>
            </a:pPr>
            <a:r>
              <a:rPr lang="fr-FR" sz="2000" dirty="0" smtClean="0"/>
              <a:t>Contrôle des plafonds de PFR et impact financier du passage à la PFR</a:t>
            </a:r>
          </a:p>
          <a:p>
            <a:pPr>
              <a:buFont typeface="Arial" panose="020B0604020202020204" pitchFamily="34" charset="0"/>
              <a:buChar char="•"/>
            </a:pPr>
            <a:r>
              <a:rPr lang="fr-FR" sz="2000" dirty="0" smtClean="0"/>
              <a:t>Inférence de la catégorie statutaire à partir des libellés de grades</a:t>
            </a:r>
          </a:p>
          <a:p>
            <a:pPr marL="365760" lvl="1" indent="0">
              <a:buNone/>
            </a:pPr>
            <a:r>
              <a:rPr lang="fr-FR" sz="1800" dirty="0" smtClean="0"/>
              <a:t>   </a:t>
            </a:r>
            <a:r>
              <a:rPr lang="fr-FR" sz="1600" dirty="0" smtClean="0"/>
              <a:t>Vérification du non-dépassement des plafonds réglementaires de l’IFTS</a:t>
            </a:r>
          </a:p>
          <a:p>
            <a:pPr marL="365760" lvl="1" indent="0">
              <a:buNone/>
            </a:pPr>
            <a:r>
              <a:rPr lang="fr-FR" sz="1600" dirty="0" smtClean="0"/>
              <a:t>    par catégorie</a:t>
            </a:r>
          </a:p>
          <a:p>
            <a:pPr marL="365760" lvl="1" indent="0">
              <a:buNone/>
            </a:pPr>
            <a:r>
              <a:rPr lang="fr-FR" sz="1600" dirty="0"/>
              <a:t> </a:t>
            </a:r>
            <a:r>
              <a:rPr lang="fr-FR" sz="1600" dirty="0" smtClean="0"/>
              <a:t>   Non-attribution des IHTS à agents de catégorie A</a:t>
            </a:r>
          </a:p>
          <a:p>
            <a:pPr marL="365760" lvl="1" indent="0">
              <a:buNone/>
            </a:pPr>
            <a:r>
              <a:rPr lang="fr-FR" sz="1600" dirty="0" smtClean="0"/>
              <a:t>    Statistiques par catégorie statutaire</a:t>
            </a:r>
            <a:endParaRPr lang="fr-FR" sz="1600" dirty="0"/>
          </a:p>
          <a:p>
            <a:pPr marL="365760" lvl="1" indent="0">
              <a:buNone/>
            </a:pPr>
            <a:endParaRPr lang="fr-FR" sz="1600" dirty="0" smtClean="0"/>
          </a:p>
          <a:p>
            <a:pPr marL="0" indent="0">
              <a:buNone/>
            </a:pPr>
            <a:endParaRPr lang="fr-FR" sz="2000" dirty="0" smtClean="0"/>
          </a:p>
          <a:p>
            <a:pPr>
              <a:buFont typeface="Arial" panose="020B0604020202020204" pitchFamily="34" charset="0"/>
              <a:buChar char="•"/>
            </a:pPr>
            <a:endParaRPr lang="fr-FR" sz="2000" dirty="0"/>
          </a:p>
          <a:p>
            <a:pPr marL="0" indent="0">
              <a:buNone/>
              <a:tabLst>
                <a:tab pos="1255713" algn="l"/>
                <a:tab pos="5024438" algn="l"/>
              </a:tabLst>
            </a:pPr>
            <a:endParaRPr lang="fr-FR" sz="1800" b="1" dirty="0" smtClean="0"/>
          </a:p>
          <a:p>
            <a:pPr marL="0" indent="0">
              <a:buNone/>
              <a:tabLst>
                <a:tab pos="1255713" algn="l"/>
                <a:tab pos="5024438" algn="l"/>
              </a:tabLst>
            </a:pPr>
            <a:endParaRPr lang="fr-FR" sz="1800" b="1" dirty="0"/>
          </a:p>
          <a:p>
            <a:pPr marL="0" indent="0" eaLnBrk="1" hangingPunct="1">
              <a:buNone/>
              <a:tabLst>
                <a:tab pos="1255713" algn="l"/>
                <a:tab pos="5024438" algn="l"/>
              </a:tabLst>
            </a:pPr>
            <a:endParaRPr lang="fr-FR" sz="1800" b="1" dirty="0"/>
          </a:p>
        </p:txBody>
      </p:sp>
      <p:sp>
        <p:nvSpPr>
          <p:cNvPr id="8196" name="Espace réservé du numéro de diapositive 3"/>
          <p:cNvSpPr>
            <a:spLocks noGrp="1"/>
          </p:cNvSpPr>
          <p:nvPr>
            <p:ph type="sldNum" sz="quarter" idx="12"/>
          </p:nvPr>
        </p:nvSpPr>
        <p:spPr>
          <a:noFill/>
        </p:spPr>
        <p:txBody>
          <a:bodyPr/>
          <a:lstStyle/>
          <a:p>
            <a:fld id="{50349F8E-5B38-44C2-AAFF-97B3AC4CD258}" type="slidenum">
              <a:rPr lang="fr-FR" smtClean="0"/>
              <a:pPr/>
              <a:t>73</a:t>
            </a:fld>
            <a:endParaRPr lang="fr-FR" smtClean="0"/>
          </a:p>
        </p:txBody>
      </p:sp>
      <p:sp>
        <p:nvSpPr>
          <p:cNvPr id="5" name="Espace réservé du pied de page 5"/>
          <p:cNvSpPr>
            <a:spLocks noGrp="1"/>
          </p:cNvSpPr>
          <p:nvPr>
            <p:ph type="ftr" sz="quarter" idx="11"/>
          </p:nvPr>
        </p:nvSpPr>
        <p:spPr>
          <a:xfrm rot="5400000">
            <a:off x="-579071" y="6094095"/>
            <a:ext cx="1400944" cy="196131"/>
          </a:xfrm>
          <a:noFill/>
        </p:spPr>
        <p:txBody>
          <a:bodyPr/>
          <a:lstStyle/>
          <a:p>
            <a:r>
              <a:rPr lang="fr-FR" smtClean="0"/>
              <a:t>Méthodologie et pratique du contrôle de la gestion RH et des rémunérations du personnel des collectivités territoriales</a:t>
            </a:r>
            <a:endParaRPr lang="fr-FR" dirty="0"/>
          </a:p>
        </p:txBody>
      </p:sp>
      <p:sp>
        <p:nvSpPr>
          <p:cNvPr id="2" name="Flèche droite 1"/>
          <p:cNvSpPr/>
          <p:nvPr/>
        </p:nvSpPr>
        <p:spPr>
          <a:xfrm>
            <a:off x="916046" y="3356992"/>
            <a:ext cx="14401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droite 7"/>
          <p:cNvSpPr/>
          <p:nvPr/>
        </p:nvSpPr>
        <p:spPr>
          <a:xfrm>
            <a:off x="793798" y="5013176"/>
            <a:ext cx="14401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droite 8"/>
          <p:cNvSpPr/>
          <p:nvPr/>
        </p:nvSpPr>
        <p:spPr>
          <a:xfrm>
            <a:off x="827584" y="5877272"/>
            <a:ext cx="14401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droite 9"/>
          <p:cNvSpPr/>
          <p:nvPr/>
        </p:nvSpPr>
        <p:spPr>
          <a:xfrm>
            <a:off x="827584" y="5589240"/>
            <a:ext cx="14401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e la date 2"/>
          <p:cNvSpPr>
            <a:spLocks noGrp="1"/>
          </p:cNvSpPr>
          <p:nvPr>
            <p:ph type="dt" sz="half" idx="10"/>
          </p:nvPr>
        </p:nvSpPr>
        <p:spPr/>
        <p:txBody>
          <a:bodyPr/>
          <a:lstStyle/>
          <a:p>
            <a:r>
              <a:rPr lang="fr-FR" smtClean="0"/>
              <a:t>14/10/2016</a:t>
            </a:r>
            <a:endParaRPr lang="fr-FR"/>
          </a:p>
        </p:txBody>
      </p:sp>
      <p:sp>
        <p:nvSpPr>
          <p:cNvPr id="12" name="Rectangle 2"/>
          <p:cNvSpPr txBox="1">
            <a:spLocks noChangeArrowheads="1"/>
          </p:cNvSpPr>
          <p:nvPr/>
        </p:nvSpPr>
        <p:spPr bwMode="gray">
          <a:xfrm>
            <a:off x="107504" y="296652"/>
            <a:ext cx="8892988" cy="648072"/>
          </a:xfrm>
          <a:prstGeom prst="rect">
            <a:avLst/>
          </a:prstGeom>
          <a:solidFill>
            <a:schemeClr val="accent1">
              <a:lumMod val="20000"/>
              <a:lumOff val="80000"/>
            </a:schemeClr>
          </a:solidFill>
          <a:ln>
            <a:solidFill>
              <a:schemeClr val="accent1"/>
            </a:solidFill>
          </a:ln>
        </p:spPr>
        <p:txBody>
          <a:bodyPr vert="horz" lIns="0" tIns="0" rIns="0" bIns="0" rtlCol="0" anchor="ctr" anchorCtr="0">
            <a:noAutofit/>
          </a:bodyPr>
          <a:lstStyle>
            <a:lvl1pPr algn="l" rtl="0" eaLnBrk="1" fontAlgn="base" hangingPunct="1">
              <a:lnSpc>
                <a:spcPct val="85000"/>
              </a:lnSpc>
              <a:spcBef>
                <a:spcPct val="0"/>
              </a:spcBef>
              <a:spcAft>
                <a:spcPct val="0"/>
              </a:spcAft>
              <a:defRPr sz="2400" kern="1200" cap="all">
                <a:solidFill>
                  <a:schemeClr val="accent1"/>
                </a:solidFill>
                <a:latin typeface="+mj-lt"/>
                <a:ea typeface="ヒラギノ角ゴ Pro W3" charset="0"/>
                <a:cs typeface="ヒラギノ角ゴ Pro W3" charset="0"/>
              </a:defRPr>
            </a:lvl1pPr>
            <a:lvl2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2pPr>
            <a:lvl3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3pPr>
            <a:lvl4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4pPr>
            <a:lvl5pPr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5pPr>
            <a:lvl6pPr marL="4572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6pPr>
            <a:lvl7pPr marL="9144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7pPr>
            <a:lvl8pPr marL="13716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8pPr>
            <a:lvl9pPr marL="1828800" algn="l" rtl="0" eaLnBrk="1" fontAlgn="base" hangingPunct="1">
              <a:lnSpc>
                <a:spcPct val="85000"/>
              </a:lnSpc>
              <a:spcBef>
                <a:spcPct val="0"/>
              </a:spcBef>
              <a:spcAft>
                <a:spcPct val="0"/>
              </a:spcAft>
              <a:defRPr sz="2400">
                <a:solidFill>
                  <a:schemeClr val="accent1"/>
                </a:solidFill>
                <a:latin typeface="Times New Roman" charset="0"/>
                <a:ea typeface="ヒラギノ角ゴ Pro W3" charset="0"/>
                <a:cs typeface="ヒラギノ角ゴ Pro W3" charset="0"/>
              </a:defRPr>
            </a:lvl9pPr>
          </a:lstStyle>
          <a:p>
            <a:pPr algn="ctr"/>
            <a:r>
              <a:rPr lang="fr-FR" b="1" dirty="0" smtClean="0"/>
              <a:t/>
            </a:r>
            <a:br>
              <a:rPr lang="fr-FR" b="1" dirty="0" smtClean="0"/>
            </a:br>
            <a:r>
              <a:rPr lang="fr-FR" dirty="0" smtClean="0"/>
              <a:t>conclusion</a:t>
            </a:r>
            <a:endParaRPr lang="fr-FR" dirty="0"/>
          </a:p>
        </p:txBody>
      </p:sp>
    </p:spTree>
    <p:extLst>
      <p:ext uri="{BB962C8B-B14F-4D97-AF65-F5344CB8AC3E}">
        <p14:creationId xmlns:p14="http://schemas.microsoft.com/office/powerpoint/2010/main" val="856566279"/>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a:xfrm>
            <a:off x="457200" y="1052736"/>
            <a:ext cx="8291264" cy="5343872"/>
          </a:xfrm>
        </p:spPr>
        <p:txBody>
          <a:bodyPr>
            <a:normAutofit/>
          </a:bodyPr>
          <a:lstStyle/>
          <a:p>
            <a:pPr marL="0" indent="0" algn="ctr">
              <a:buNone/>
              <a:tabLst>
                <a:tab pos="1255713" algn="l"/>
                <a:tab pos="5024438" algn="l"/>
              </a:tabLst>
            </a:pPr>
            <a:r>
              <a:rPr lang="fr-FR" sz="2800" dirty="0" smtClean="0">
                <a:solidFill>
                  <a:srgbClr val="0070C0"/>
                </a:solidFill>
              </a:rPr>
              <a:t>En cours</a:t>
            </a:r>
          </a:p>
          <a:p>
            <a:pPr marL="0" indent="0">
              <a:buNone/>
              <a:tabLst>
                <a:tab pos="1255713" algn="l"/>
                <a:tab pos="5024438" algn="l"/>
              </a:tabLst>
            </a:pPr>
            <a:endParaRPr lang="fr-FR" sz="2000" b="1" dirty="0" smtClean="0">
              <a:solidFill>
                <a:srgbClr val="0070C0"/>
              </a:solidFill>
            </a:endParaRPr>
          </a:p>
          <a:p>
            <a:pPr>
              <a:buFont typeface="Arial" panose="020B0604020202020204" pitchFamily="34" charset="0"/>
              <a:buChar char="•"/>
            </a:pPr>
            <a:r>
              <a:rPr lang="fr-FR" sz="2000" dirty="0" smtClean="0"/>
              <a:t>Rapprochement bases de paye / compte de gestion (</a:t>
            </a:r>
            <a:r>
              <a:rPr lang="fr-FR" sz="2000" dirty="0" err="1" smtClean="0"/>
              <a:t>sous-comptes</a:t>
            </a:r>
            <a:r>
              <a:rPr lang="fr-FR" sz="2000" dirty="0" smtClean="0"/>
              <a:t> du compte 64)</a:t>
            </a:r>
          </a:p>
          <a:p>
            <a:pPr marL="0" indent="0">
              <a:buNone/>
            </a:pPr>
            <a:r>
              <a:rPr lang="fr-FR" sz="2000" dirty="0"/>
              <a:t> </a:t>
            </a:r>
            <a:r>
              <a:rPr lang="fr-FR" sz="2000" dirty="0" smtClean="0"/>
              <a:t>         	mettre en cohérence analyses </a:t>
            </a:r>
            <a:r>
              <a:rPr lang="fr-FR" sz="2000" dirty="0" err="1" smtClean="0"/>
              <a:t>Altaïr</a:t>
            </a:r>
            <a:r>
              <a:rPr lang="fr-FR" sz="2000" dirty="0" smtClean="0"/>
              <a:t> et flux CCI  (ANAFI)</a:t>
            </a:r>
          </a:p>
          <a:p>
            <a:pPr marL="0" indent="0">
              <a:buNone/>
            </a:pPr>
            <a:endParaRPr lang="fr-FR" sz="2000" dirty="0" smtClean="0"/>
          </a:p>
          <a:p>
            <a:pPr>
              <a:buFont typeface="Arial" panose="020B0604020202020204" pitchFamily="34" charset="0"/>
              <a:buChar char="•"/>
            </a:pPr>
            <a:r>
              <a:rPr lang="fr-FR" sz="2000" dirty="0" smtClean="0"/>
              <a:t>Extension de certains tests à la fonction publique hospitalière</a:t>
            </a:r>
            <a:endParaRPr lang="fr-FR" sz="1600" dirty="0" smtClean="0"/>
          </a:p>
          <a:p>
            <a:pPr marL="365760" lvl="1" indent="0">
              <a:buNone/>
            </a:pPr>
            <a:endParaRPr lang="fr-FR" sz="1600" dirty="0" smtClean="0"/>
          </a:p>
          <a:p>
            <a:pPr marL="0" indent="0">
              <a:buNone/>
            </a:pPr>
            <a:endParaRPr lang="fr-FR" sz="2000" dirty="0" smtClean="0"/>
          </a:p>
          <a:p>
            <a:pPr>
              <a:buFont typeface="Arial" panose="020B0604020202020204" pitchFamily="34" charset="0"/>
              <a:buChar char="•"/>
            </a:pPr>
            <a:endParaRPr lang="fr-FR" sz="2000" dirty="0"/>
          </a:p>
        </p:txBody>
      </p:sp>
      <p:sp>
        <p:nvSpPr>
          <p:cNvPr id="8196" name="Espace réservé du numéro de diapositive 3"/>
          <p:cNvSpPr>
            <a:spLocks noGrp="1"/>
          </p:cNvSpPr>
          <p:nvPr>
            <p:ph type="sldNum" sz="quarter" idx="12"/>
          </p:nvPr>
        </p:nvSpPr>
        <p:spPr>
          <a:noFill/>
        </p:spPr>
        <p:txBody>
          <a:bodyPr/>
          <a:lstStyle/>
          <a:p>
            <a:fld id="{50349F8E-5B38-44C2-AAFF-97B3AC4CD258}" type="slidenum">
              <a:rPr lang="fr-FR" smtClean="0"/>
              <a:pPr/>
              <a:t>74</a:t>
            </a:fld>
            <a:endParaRPr lang="fr-FR" smtClean="0"/>
          </a:p>
        </p:txBody>
      </p:sp>
      <p:sp>
        <p:nvSpPr>
          <p:cNvPr id="5" name="Espace réservé du pied de page 5"/>
          <p:cNvSpPr>
            <a:spLocks noGrp="1"/>
          </p:cNvSpPr>
          <p:nvPr>
            <p:ph type="ftr" sz="quarter" idx="11"/>
          </p:nvPr>
        </p:nvSpPr>
        <p:spPr>
          <a:xfrm rot="5400000">
            <a:off x="-579071" y="6094095"/>
            <a:ext cx="1400944" cy="196131"/>
          </a:xfrm>
          <a:noFill/>
        </p:spPr>
        <p:txBody>
          <a:bodyPr/>
          <a:lstStyle/>
          <a:p>
            <a:r>
              <a:rPr lang="fr-FR" smtClean="0"/>
              <a:t>Méthodologie et pratique du contrôle de la gestion RH et des rémunérations du personnel des collectivités territoriales</a:t>
            </a:r>
            <a:endParaRPr lang="fr-FR" dirty="0"/>
          </a:p>
        </p:txBody>
      </p:sp>
      <p:sp>
        <p:nvSpPr>
          <p:cNvPr id="3" name="Flèche droite 2"/>
          <p:cNvSpPr/>
          <p:nvPr/>
        </p:nvSpPr>
        <p:spPr>
          <a:xfrm>
            <a:off x="1115616" y="2348880"/>
            <a:ext cx="216024"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199087268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dirty="0"/>
          </a:p>
        </p:txBody>
      </p:sp>
      <p:sp>
        <p:nvSpPr>
          <p:cNvPr id="6" name="Espace réservé du numéro de diapositive 5"/>
          <p:cNvSpPr>
            <a:spLocks noGrp="1"/>
          </p:cNvSpPr>
          <p:nvPr>
            <p:ph type="sldNum" sz="quarter" idx="12"/>
          </p:nvPr>
        </p:nvSpPr>
        <p:spPr/>
        <p:txBody>
          <a:bodyPr/>
          <a:lstStyle/>
          <a:p>
            <a:pPr>
              <a:defRPr/>
            </a:pPr>
            <a:fld id="{5113ABB2-4C61-4D4B-A827-0EBF0EF70D7C}" type="slidenum">
              <a:rPr lang="fr-FR" smtClean="0"/>
              <a:pPr>
                <a:defRPr/>
              </a:pPr>
              <a:t>8</a:t>
            </a:fld>
            <a:endParaRPr lang="fr-FR" dirty="0"/>
          </a:p>
        </p:txBody>
      </p:sp>
      <p:pic>
        <p:nvPicPr>
          <p:cNvPr id="8" name="Picture 2"/>
          <p:cNvPicPr>
            <a:picLocks noGrp="1" noChangeAspect="1" noChangeArrowheads="1"/>
          </p:cNvPicPr>
          <p:nvPr>
            <p:ph idx="1"/>
          </p:nvPr>
        </p:nvPicPr>
        <p:blipFill rotWithShape="1">
          <a:blip r:embed="rId3" cstate="email">
            <a:extLst>
              <a:ext uri="{28A0092B-C50C-407E-A947-70E740481C1C}">
                <a14:useLocalDpi xmlns:a14="http://schemas.microsoft.com/office/drawing/2010/main" val="0"/>
              </a:ext>
            </a:extLst>
          </a:blip>
          <a:srcRect t="2431"/>
          <a:stretch/>
        </p:blipFill>
        <p:spPr bwMode="auto">
          <a:xfrm>
            <a:off x="215516" y="1088740"/>
            <a:ext cx="8496944" cy="5044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a:spLocks noGrp="1" noChangeArrowheads="1"/>
          </p:cNvSpPr>
          <p:nvPr>
            <p:ph type="title"/>
          </p:nvPr>
        </p:nvSpPr>
        <p:spPr>
          <a:xfrm>
            <a:off x="251012" y="260648"/>
            <a:ext cx="8892988" cy="684076"/>
          </a:xfrm>
          <a:solidFill>
            <a:schemeClr val="accent1">
              <a:lumMod val="20000"/>
              <a:lumOff val="80000"/>
            </a:schemeClr>
          </a:solidFill>
          <a:ln>
            <a:solidFill>
              <a:schemeClr val="accent1"/>
            </a:solidFill>
          </a:ln>
        </p:spPr>
        <p:txBody>
          <a:bodyPr anchor="ctr">
            <a:noAutofit/>
          </a:bodyPr>
          <a:lstStyle/>
          <a:p>
            <a:pPr algn="ctr"/>
            <a:r>
              <a:rPr lang="fr-FR" dirty="0"/>
              <a:t>POINT DE Contrôle des rémunérations </a:t>
            </a:r>
            <a:r>
              <a:rPr lang="fr-FR" dirty="0" smtClean="0"/>
              <a:t> pour les agents titulaires et non titulaires  </a:t>
            </a:r>
            <a:endParaRPr lang="fr-FR" dirty="0"/>
          </a:p>
        </p:txBody>
      </p:sp>
      <p:sp>
        <p:nvSpPr>
          <p:cNvPr id="2" name="Espace réservé de la date 1"/>
          <p:cNvSpPr>
            <a:spLocks noGrp="1"/>
          </p:cNvSpPr>
          <p:nvPr>
            <p:ph type="dt" sz="half" idx="10"/>
          </p:nvPr>
        </p:nvSpPr>
        <p:spPr/>
        <p:txBody>
          <a:bodyPr/>
          <a:lstStyle/>
          <a:p>
            <a:r>
              <a:rPr lang="fr-FR" smtClean="0"/>
              <a:t>14/10/2016</a:t>
            </a:r>
            <a:endParaRPr lang="fr-FR"/>
          </a:p>
        </p:txBody>
      </p:sp>
    </p:spTree>
    <p:extLst>
      <p:ext uri="{BB962C8B-B14F-4D97-AF65-F5344CB8AC3E}">
        <p14:creationId xmlns:p14="http://schemas.microsoft.com/office/powerpoint/2010/main" val="16137090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r>
              <a:rPr lang="fr-FR" smtClean="0"/>
              <a:t>Méthodologie et pratique du contrôle de la gestion RH et des rémunérations du personnel des collectivités territoriales</a:t>
            </a:r>
            <a:endParaRPr lang="fr-FR" dirty="0"/>
          </a:p>
        </p:txBody>
      </p:sp>
      <p:sp>
        <p:nvSpPr>
          <p:cNvPr id="6" name="Espace réservé du numéro de diapositive 5"/>
          <p:cNvSpPr>
            <a:spLocks noGrp="1"/>
          </p:cNvSpPr>
          <p:nvPr>
            <p:ph type="sldNum" sz="quarter" idx="12"/>
          </p:nvPr>
        </p:nvSpPr>
        <p:spPr/>
        <p:txBody>
          <a:bodyPr/>
          <a:lstStyle/>
          <a:p>
            <a:pPr>
              <a:defRPr/>
            </a:pPr>
            <a:fld id="{5113ABB2-4C61-4D4B-A827-0EBF0EF70D7C}" type="slidenum">
              <a:rPr lang="fr-FR" smtClean="0"/>
              <a:pPr>
                <a:defRPr/>
              </a:pPr>
              <a:t>9</a:t>
            </a:fld>
            <a:endParaRPr lang="fr-FR" dirty="0"/>
          </a:p>
        </p:txBody>
      </p:sp>
      <p:sp>
        <p:nvSpPr>
          <p:cNvPr id="7" name="Rectangle 2"/>
          <p:cNvSpPr>
            <a:spLocks noGrp="1" noChangeArrowheads="1"/>
          </p:cNvSpPr>
          <p:nvPr>
            <p:ph type="title"/>
          </p:nvPr>
        </p:nvSpPr>
        <p:spPr>
          <a:xfrm>
            <a:off x="467544" y="332656"/>
            <a:ext cx="8532948" cy="216024"/>
          </a:xfrm>
          <a:solidFill>
            <a:schemeClr val="accent1">
              <a:lumMod val="20000"/>
              <a:lumOff val="80000"/>
            </a:schemeClr>
          </a:solidFill>
          <a:ln>
            <a:solidFill>
              <a:schemeClr val="accent1"/>
            </a:solidFill>
          </a:ln>
        </p:spPr>
        <p:txBody>
          <a:bodyPr anchor="ctr">
            <a:noAutofit/>
          </a:bodyPr>
          <a:lstStyle/>
          <a:p>
            <a:pPr algn="ctr"/>
            <a:r>
              <a:rPr lang="fr-FR" dirty="0"/>
              <a:t>MASSE SALARIALE TOTALE NETTE</a:t>
            </a:r>
          </a:p>
        </p:txBody>
      </p:sp>
      <p:sp>
        <p:nvSpPr>
          <p:cNvPr id="2" name="Espace réservé de la date 1"/>
          <p:cNvSpPr>
            <a:spLocks noGrp="1"/>
          </p:cNvSpPr>
          <p:nvPr>
            <p:ph type="dt" sz="half" idx="10"/>
          </p:nvPr>
        </p:nvSpPr>
        <p:spPr/>
        <p:txBody>
          <a:bodyPr/>
          <a:lstStyle/>
          <a:p>
            <a:r>
              <a:rPr lang="fr-FR" smtClean="0"/>
              <a:t>14/10/2016</a:t>
            </a:r>
            <a:endParaRPr lang="fr-F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1450201536"/>
              </p:ext>
            </p:extLst>
          </p:nvPr>
        </p:nvGraphicFramePr>
        <p:xfrm>
          <a:off x="395536" y="620688"/>
          <a:ext cx="8244916" cy="6074558"/>
        </p:xfrm>
        <a:graphic>
          <a:graphicData uri="http://schemas.openxmlformats.org/drawingml/2006/table">
            <a:tbl>
              <a:tblPr>
                <a:tableStyleId>{5C22544A-7EE6-4342-B048-85BDC9FD1C3A}</a:tableStyleId>
              </a:tblPr>
              <a:tblGrid>
                <a:gridCol w="3924436"/>
                <a:gridCol w="684076"/>
                <a:gridCol w="720080"/>
                <a:gridCol w="684076"/>
                <a:gridCol w="756084"/>
                <a:gridCol w="684076"/>
                <a:gridCol w="792088"/>
              </a:tblGrid>
              <a:tr h="781236">
                <a:tc>
                  <a:txBody>
                    <a:bodyPr/>
                    <a:lstStyle/>
                    <a:p>
                      <a:pPr algn="ctr" fontAlgn="ctr"/>
                      <a:r>
                        <a:rPr lang="fr-FR" sz="1000" u="none" strike="noStrike" dirty="0">
                          <a:effectLst/>
                          <a:latin typeface="+mn-lt"/>
                        </a:rPr>
                        <a:t>Montants en euros</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2011</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2012</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2013</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2014</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2015</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Var. annuelle moyenne</a:t>
                      </a:r>
                      <a:endParaRPr lang="fr-FR" sz="1000" b="0" i="0" u="none" strike="noStrike" dirty="0">
                        <a:solidFill>
                          <a:srgbClr val="000000"/>
                        </a:solidFill>
                        <a:effectLst/>
                        <a:latin typeface="+mn-lt"/>
                      </a:endParaRPr>
                    </a:p>
                  </a:txBody>
                  <a:tcPr marL="0" marR="0" marT="0" marB="0" anchor="ctr"/>
                </a:tc>
              </a:tr>
              <a:tr h="148428">
                <a:tc>
                  <a:txBody>
                    <a:bodyPr/>
                    <a:lstStyle/>
                    <a:p>
                      <a:pPr algn="l" fontAlgn="ctr"/>
                      <a:r>
                        <a:rPr lang="fr-FR" sz="1000" u="none" strike="noStrike" dirty="0">
                          <a:effectLst/>
                          <a:latin typeface="+mn-lt"/>
                        </a:rPr>
                        <a:t>6411 - Personnel titulaire </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36 504 910</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37 302 546</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38 020 579</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38 958 253</a:t>
                      </a:r>
                      <a:endParaRPr lang="fr-FR" sz="1000" b="1"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39 510 853</a:t>
                      </a:r>
                      <a:endParaRPr lang="fr-FR" sz="1000" b="1"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2,19%</a:t>
                      </a:r>
                      <a:endParaRPr lang="fr-FR" sz="1000" b="0" i="0" u="none" strike="noStrike" dirty="0">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64111 - Rémunération principale</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29 403 874</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29 984 227</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30 631 510</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31 558 497</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32 170 864</a:t>
                      </a:r>
                      <a:endParaRPr lang="fr-FR" sz="1000" b="0" i="0" u="none" strike="noStrike" dirty="0">
                        <a:solidFill>
                          <a:srgbClr val="000000"/>
                        </a:solidFill>
                        <a:effectLst/>
                        <a:latin typeface="+mn-lt"/>
                      </a:endParaRPr>
                    </a:p>
                  </a:txBody>
                  <a:tcPr marL="0" marR="0" marT="0" marB="0" anchor="ctr"/>
                </a:tc>
                <a:tc>
                  <a:txBody>
                    <a:bodyPr/>
                    <a:lstStyle/>
                    <a:p>
                      <a:pPr algn="r" fontAlgn="b"/>
                      <a:r>
                        <a:rPr lang="fr-FR" sz="1000" u="none" strike="noStrike">
                          <a:effectLst/>
                          <a:latin typeface="+mn-lt"/>
                        </a:rPr>
                        <a:t>2,39%</a:t>
                      </a:r>
                      <a:endParaRPr lang="fr-FR" sz="1000" b="0" i="0" u="none" strike="noStrike">
                        <a:solidFill>
                          <a:srgbClr val="000000"/>
                        </a:solidFill>
                        <a:effectLst/>
                        <a:latin typeface="+mn-lt"/>
                      </a:endParaRPr>
                    </a:p>
                  </a:txBody>
                  <a:tcPr marL="0" marR="0" marT="0" marB="0" anchor="b"/>
                </a:tc>
              </a:tr>
              <a:tr h="219107">
                <a:tc>
                  <a:txBody>
                    <a:bodyPr/>
                    <a:lstStyle/>
                    <a:p>
                      <a:pPr algn="r" fontAlgn="ctr"/>
                      <a:r>
                        <a:rPr lang="fr-FR" sz="1000" u="none" strike="noStrike" dirty="0">
                          <a:effectLst/>
                          <a:latin typeface="+mn-lt"/>
                        </a:rPr>
                        <a:t>64112 - NBI, supplément familial de traitement et indemnité de résidence</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400 229</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394 459</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394 694</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400 925</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407 017</a:t>
                      </a:r>
                      <a:endParaRPr lang="fr-FR" sz="1000" b="0" i="0" u="none" strike="noStrike" dirty="0">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0,06%</a:t>
                      </a:r>
                      <a:endParaRPr lang="fr-FR" sz="1000" b="0" i="0" u="none" strike="noStrike" dirty="0">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64118 - Autres indemnités</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6 700 807</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6 923 860</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6 994 375</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6 998 831</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6 932 972</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1,46%</a:t>
                      </a:r>
                      <a:endParaRPr lang="fr-FR" sz="1000" b="0" i="0" u="none" strike="noStrike" dirty="0">
                        <a:solidFill>
                          <a:srgbClr val="000000"/>
                        </a:solidFill>
                        <a:effectLst/>
                        <a:latin typeface="+mn-lt"/>
                      </a:endParaRPr>
                    </a:p>
                  </a:txBody>
                  <a:tcPr marL="0" marR="0" marT="0" marB="0" anchor="b"/>
                </a:tc>
              </a:tr>
              <a:tr h="148428">
                <a:tc>
                  <a:txBody>
                    <a:bodyPr/>
                    <a:lstStyle/>
                    <a:p>
                      <a:pPr algn="l" fontAlgn="ctr"/>
                      <a:r>
                        <a:rPr lang="fr-FR" sz="1000" u="none" strike="noStrike" dirty="0">
                          <a:effectLst/>
                          <a:latin typeface="+mn-lt"/>
                        </a:rPr>
                        <a:t>6412 Assistantes maternelles</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9 840 408</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10 027 413</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10 437 990</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10 735 039</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10 687 474</a:t>
                      </a:r>
                      <a:endParaRPr lang="fr-FR" sz="1000" b="1"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2,94%</a:t>
                      </a:r>
                      <a:endParaRPr lang="fr-FR" sz="1000" b="0" i="0" u="none" strike="noStrike" dirty="0">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64121 Rémunération principale</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9 437 003</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9 637 803</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10 000 113</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10 396 987</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10 299 002</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3,28%</a:t>
                      </a:r>
                      <a:endParaRPr lang="fr-FR" sz="1000" b="0" i="0" u="none" strike="noStrike" dirty="0">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64123 Indemnités d'attente</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177 072</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134 996</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136 179</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89 443</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141 250</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-20,36%</a:t>
                      </a:r>
                      <a:endParaRPr lang="fr-FR" sz="1000" b="0" i="0" u="none" strike="noStrike" dirty="0">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64126 Indemnités de licenciement</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70 328</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86 623</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130 100</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88 807</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84 792</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8,09%</a:t>
                      </a:r>
                      <a:endParaRPr lang="fr-FR" sz="1000" b="0" i="0" u="none" strike="noStrike" dirty="0">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64128 Autres indemnités</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156 005</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167 991</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171 598</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159 802</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162 430</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a:effectLst/>
                          <a:latin typeface="+mn-lt"/>
                        </a:rPr>
                        <a:t>0,80%</a:t>
                      </a:r>
                      <a:endParaRPr lang="fr-FR" sz="1000" b="0" i="0" u="none" strike="noStrike">
                        <a:solidFill>
                          <a:srgbClr val="000000"/>
                        </a:solidFill>
                        <a:effectLst/>
                        <a:latin typeface="+mn-lt"/>
                      </a:endParaRPr>
                    </a:p>
                  </a:txBody>
                  <a:tcPr marL="0" marR="0" marT="0" marB="0" anchor="b"/>
                </a:tc>
              </a:tr>
              <a:tr h="148428">
                <a:tc>
                  <a:txBody>
                    <a:bodyPr/>
                    <a:lstStyle/>
                    <a:p>
                      <a:pPr algn="l" fontAlgn="ctr"/>
                      <a:r>
                        <a:rPr lang="fr-FR" sz="1000" u="none" strike="noStrike" dirty="0">
                          <a:effectLst/>
                          <a:latin typeface="+mn-lt"/>
                        </a:rPr>
                        <a:t>6413 - Personnel non titulaire </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2 517 061</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2 808 802</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3 061 597</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3 066 233</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2 686 332</a:t>
                      </a:r>
                      <a:endParaRPr lang="fr-FR" sz="1000" b="1"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6,80%</a:t>
                      </a:r>
                      <a:endParaRPr lang="fr-FR" sz="1000" b="0" i="0" u="none" strike="noStrike" dirty="0">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64131 – Rémunérations</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2 431 698</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2 657 511</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2 884 878</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2 883 571</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2 457 076</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4,35%</a:t>
                      </a:r>
                      <a:endParaRPr lang="fr-FR" sz="1000" b="0" i="0" u="none" strike="noStrike" dirty="0">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64136 - Indemnités de préavis et de licenciement</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85 363</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151 291</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182 662</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229 256</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20,95%</a:t>
                      </a:r>
                      <a:endParaRPr lang="fr-FR" sz="1000" b="0" i="0" u="none" strike="noStrike" dirty="0">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64138 - Autres indemnités</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176 719</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NS</a:t>
                      </a:r>
                      <a:endParaRPr lang="fr-FR" sz="1000" b="0" i="0" u="none" strike="noStrike" dirty="0">
                        <a:solidFill>
                          <a:srgbClr val="000000"/>
                        </a:solidFill>
                        <a:effectLst/>
                        <a:latin typeface="+mn-lt"/>
                      </a:endParaRPr>
                    </a:p>
                  </a:txBody>
                  <a:tcPr marL="0" marR="0" marT="0" marB="0" anchor="b"/>
                </a:tc>
              </a:tr>
              <a:tr h="148428">
                <a:tc>
                  <a:txBody>
                    <a:bodyPr/>
                    <a:lstStyle/>
                    <a:p>
                      <a:pPr algn="l" fontAlgn="ctr"/>
                      <a:r>
                        <a:rPr lang="fr-FR" sz="1000" u="none" strike="noStrike" dirty="0">
                          <a:effectLst/>
                          <a:latin typeface="+mn-lt"/>
                        </a:rPr>
                        <a:t>6414 - Personnel rémunéré à la vacation</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4 574</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 </a:t>
                      </a:r>
                      <a:endParaRPr lang="fr-FR" sz="1000" b="0" i="0" u="none" strike="noStrike" dirty="0">
                        <a:solidFill>
                          <a:srgbClr val="000000"/>
                        </a:solidFill>
                        <a:effectLst/>
                        <a:latin typeface="+mn-lt"/>
                      </a:endParaRPr>
                    </a:p>
                  </a:txBody>
                  <a:tcPr marL="0" marR="0" marT="0" marB="0" anchor="b"/>
                </a:tc>
              </a:tr>
              <a:tr h="148428">
                <a:tc>
                  <a:txBody>
                    <a:bodyPr/>
                    <a:lstStyle/>
                    <a:p>
                      <a:pPr algn="l" fontAlgn="ctr"/>
                      <a:r>
                        <a:rPr lang="fr-FR" sz="1000" u="none" strike="noStrike" dirty="0">
                          <a:effectLst/>
                          <a:latin typeface="+mn-lt"/>
                        </a:rPr>
                        <a:t>64162 - Emplois d'avenir</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196 040</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404 311</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508 555</a:t>
                      </a:r>
                      <a:endParaRPr lang="fr-FR" sz="1000" b="1"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NS</a:t>
                      </a:r>
                      <a:endParaRPr lang="fr-FR" sz="1000" b="0" i="0" u="none" strike="noStrike" dirty="0">
                        <a:solidFill>
                          <a:srgbClr val="000000"/>
                        </a:solidFill>
                        <a:effectLst/>
                        <a:latin typeface="+mn-lt"/>
                      </a:endParaRPr>
                    </a:p>
                  </a:txBody>
                  <a:tcPr marL="0" marR="0" marT="0" marB="0" anchor="b"/>
                </a:tc>
              </a:tr>
              <a:tr h="148428">
                <a:tc>
                  <a:txBody>
                    <a:bodyPr/>
                    <a:lstStyle/>
                    <a:p>
                      <a:pPr algn="l" fontAlgn="ctr"/>
                      <a:r>
                        <a:rPr lang="fr-FR" sz="1000" u="none" strike="noStrike" dirty="0">
                          <a:effectLst/>
                          <a:latin typeface="+mn-lt"/>
                        </a:rPr>
                        <a:t>64168 - Autres emplois d’insertion</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55 902</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50 501</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40 459</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8 879</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0</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a:effectLst/>
                          <a:latin typeface="+mn-lt"/>
                        </a:rPr>
                        <a:t>-36,87%</a:t>
                      </a:r>
                      <a:endParaRPr lang="fr-FR" sz="1000" b="0" i="0" u="none" strike="noStrike">
                        <a:solidFill>
                          <a:srgbClr val="000000"/>
                        </a:solidFill>
                        <a:effectLst/>
                        <a:latin typeface="+mn-lt"/>
                      </a:endParaRPr>
                    </a:p>
                  </a:txBody>
                  <a:tcPr marL="0" marR="0" marT="0" marB="0" anchor="b"/>
                </a:tc>
              </a:tr>
              <a:tr h="148428">
                <a:tc>
                  <a:txBody>
                    <a:bodyPr/>
                    <a:lstStyle/>
                    <a:p>
                      <a:pPr algn="l" fontAlgn="ctr"/>
                      <a:r>
                        <a:rPr lang="fr-FR" sz="1000" u="none" strike="noStrike" dirty="0">
                          <a:effectLst/>
                          <a:latin typeface="+mn-lt"/>
                        </a:rPr>
                        <a:t>6417 - Rémunérations des apprentis </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177 507</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229 542</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222 784</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231 022</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224 548</a:t>
                      </a:r>
                      <a:endParaRPr lang="fr-FR" sz="1000" b="1"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6,81%</a:t>
                      </a:r>
                      <a:endParaRPr lang="fr-FR" sz="1000" b="0" i="0" u="none" strike="noStrike" dirty="0">
                        <a:solidFill>
                          <a:srgbClr val="000000"/>
                        </a:solidFill>
                        <a:effectLst/>
                        <a:latin typeface="+mn-lt"/>
                      </a:endParaRPr>
                    </a:p>
                  </a:txBody>
                  <a:tcPr marL="0" marR="0" marT="0" marB="0" anchor="b"/>
                </a:tc>
              </a:tr>
              <a:tr h="148428">
                <a:tc>
                  <a:txBody>
                    <a:bodyPr/>
                    <a:lstStyle/>
                    <a:p>
                      <a:pPr algn="l" fontAlgn="ctr"/>
                      <a:r>
                        <a:rPr lang="fr-FR" sz="1000" u="none" strike="noStrike" dirty="0">
                          <a:effectLst/>
                          <a:latin typeface="+mn-lt"/>
                        </a:rPr>
                        <a:t>6419 - Remboursements sur rémunérations du personnel</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269 838</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147 710</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206 790</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347 758</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380 020</a:t>
                      </a:r>
                      <a:endParaRPr lang="fr-FR" sz="1000" b="1"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6,55%</a:t>
                      </a:r>
                      <a:endParaRPr lang="fr-FR" sz="1000" b="0" i="0" u="none" strike="noStrike" dirty="0">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Sous-total compte 641</a:t>
                      </a:r>
                      <a:endParaRPr lang="fr-FR" sz="1000" b="1"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48 830 524</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50 271 094</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51 772 659</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53 055 979</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53 237 742</a:t>
                      </a:r>
                      <a:endParaRPr lang="fr-FR" sz="1000" b="1" i="0" u="none" strike="noStrike" dirty="0">
                        <a:solidFill>
                          <a:srgbClr val="000000"/>
                        </a:solidFill>
                        <a:effectLst/>
                        <a:latin typeface="+mn-lt"/>
                      </a:endParaRPr>
                    </a:p>
                  </a:txBody>
                  <a:tcPr marL="0" marR="0" marT="0" marB="0" anchor="ctr"/>
                </a:tc>
                <a:tc>
                  <a:txBody>
                    <a:bodyPr/>
                    <a:lstStyle/>
                    <a:p>
                      <a:pPr algn="r" fontAlgn="b"/>
                      <a:r>
                        <a:rPr lang="fr-FR" sz="1000" u="none" strike="noStrike">
                          <a:effectLst/>
                          <a:latin typeface="+mn-lt"/>
                        </a:rPr>
                        <a:t>2,10%</a:t>
                      </a:r>
                      <a:endParaRPr lang="fr-FR" sz="1000" b="0" i="0" u="none" strike="noStrike">
                        <a:solidFill>
                          <a:srgbClr val="000000"/>
                        </a:solidFill>
                        <a:effectLst/>
                        <a:latin typeface="+mn-lt"/>
                      </a:endParaRPr>
                    </a:p>
                  </a:txBody>
                  <a:tcPr marL="0" marR="0" marT="0" marB="0" anchor="b"/>
                </a:tc>
              </a:tr>
              <a:tr h="148428">
                <a:tc>
                  <a:txBody>
                    <a:bodyPr/>
                    <a:lstStyle/>
                    <a:p>
                      <a:pPr algn="l" fontAlgn="ctr"/>
                      <a:r>
                        <a:rPr lang="fr-FR" sz="1000" u="none" strike="noStrike" dirty="0">
                          <a:effectLst/>
                          <a:latin typeface="+mn-lt"/>
                        </a:rPr>
                        <a:t>645 - Charges de SS et de prévoyance</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18 734 494</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19 034 175</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19 841 507</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20 860 738</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20 952 755</a:t>
                      </a:r>
                      <a:endParaRPr lang="fr-FR" sz="1000" b="1" i="0" u="none" strike="noStrike" dirty="0">
                        <a:solidFill>
                          <a:srgbClr val="000000"/>
                        </a:solidFill>
                        <a:effectLst/>
                        <a:latin typeface="+mn-lt"/>
                      </a:endParaRPr>
                    </a:p>
                  </a:txBody>
                  <a:tcPr marL="0" marR="0" marT="0" marB="0" anchor="ctr"/>
                </a:tc>
                <a:tc>
                  <a:txBody>
                    <a:bodyPr/>
                    <a:lstStyle/>
                    <a:p>
                      <a:pPr algn="r" fontAlgn="b"/>
                      <a:r>
                        <a:rPr lang="fr-FR" sz="1000" u="none" strike="noStrike">
                          <a:effectLst/>
                          <a:latin typeface="+mn-lt"/>
                        </a:rPr>
                        <a:t>2,72%</a:t>
                      </a:r>
                      <a:endParaRPr lang="fr-FR" sz="1000" b="0" i="0" u="none" strike="noStrike">
                        <a:solidFill>
                          <a:srgbClr val="000000"/>
                        </a:solidFill>
                        <a:effectLst/>
                        <a:latin typeface="+mn-lt"/>
                      </a:endParaRPr>
                    </a:p>
                  </a:txBody>
                  <a:tcPr marL="0" marR="0" marT="0" marB="0" anchor="b"/>
                </a:tc>
              </a:tr>
              <a:tr h="148428">
                <a:tc>
                  <a:txBody>
                    <a:bodyPr/>
                    <a:lstStyle/>
                    <a:p>
                      <a:pPr algn="r" fontAlgn="ctr"/>
                      <a:r>
                        <a:rPr lang="fr-FR" sz="1000" u="none" strike="noStrike">
                          <a:effectLst/>
                          <a:latin typeface="+mn-lt"/>
                        </a:rPr>
                        <a:t>6451 - Cotisations URSSAF</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9 190 550</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9 472 843</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9 734 906</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9 953 538</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9 857 014</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2,01%</a:t>
                      </a:r>
                      <a:endParaRPr lang="fr-FR" sz="1000" b="0" i="0" u="none" strike="noStrike" dirty="0">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6453 - Cotisations caisses de retraite</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9 264 982</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9 228 076</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9 863 745</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10 668 116</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10 870 500</a:t>
                      </a:r>
                      <a:endParaRPr lang="fr-FR" sz="1000" b="0" i="0" u="none" strike="noStrike" dirty="0">
                        <a:solidFill>
                          <a:srgbClr val="000000"/>
                        </a:solidFill>
                        <a:effectLst/>
                        <a:latin typeface="+mn-lt"/>
                      </a:endParaRPr>
                    </a:p>
                  </a:txBody>
                  <a:tcPr marL="0" marR="0" marT="0" marB="0" anchor="ctr"/>
                </a:tc>
                <a:tc>
                  <a:txBody>
                    <a:bodyPr/>
                    <a:lstStyle/>
                    <a:p>
                      <a:pPr algn="r" fontAlgn="b"/>
                      <a:r>
                        <a:rPr lang="fr-FR" sz="1000" u="none" strike="noStrike">
                          <a:effectLst/>
                          <a:latin typeface="+mn-lt"/>
                        </a:rPr>
                        <a:t>3,59%</a:t>
                      </a:r>
                      <a:endParaRPr lang="fr-FR" sz="1000" b="0" i="0" u="none" strike="noStrike">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6456 - Versement FNC du SF</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109 573</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115 163</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92 608</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96 509</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145 116</a:t>
                      </a:r>
                      <a:endParaRPr lang="fr-FR" sz="1000" b="0" i="0" u="none" strike="noStrike" dirty="0">
                        <a:solidFill>
                          <a:srgbClr val="000000"/>
                        </a:solidFill>
                        <a:effectLst/>
                        <a:latin typeface="+mn-lt"/>
                      </a:endParaRPr>
                    </a:p>
                  </a:txBody>
                  <a:tcPr marL="0" marR="0" marT="0" marB="0" anchor="ctr"/>
                </a:tc>
                <a:tc>
                  <a:txBody>
                    <a:bodyPr/>
                    <a:lstStyle/>
                    <a:p>
                      <a:pPr algn="r" fontAlgn="b"/>
                      <a:r>
                        <a:rPr lang="fr-FR" sz="1000" u="none" strike="noStrike">
                          <a:effectLst/>
                          <a:latin typeface="+mn-lt"/>
                        </a:rPr>
                        <a:t>-3,12%</a:t>
                      </a:r>
                      <a:endParaRPr lang="fr-FR" sz="1000" b="0" i="0" u="none" strike="noStrike">
                        <a:solidFill>
                          <a:srgbClr val="000000"/>
                        </a:solidFill>
                        <a:effectLst/>
                        <a:latin typeface="+mn-lt"/>
                      </a:endParaRPr>
                    </a:p>
                  </a:txBody>
                  <a:tcPr marL="0" marR="0" marT="0" marB="0" anchor="b"/>
                </a:tc>
              </a:tr>
              <a:tr h="148428">
                <a:tc>
                  <a:txBody>
                    <a:bodyPr/>
                    <a:lstStyle/>
                    <a:p>
                      <a:pPr algn="r" fontAlgn="ctr"/>
                      <a:r>
                        <a:rPr lang="fr-FR" sz="1000" u="none" strike="noStrike" dirty="0">
                          <a:effectLst/>
                          <a:latin typeface="+mn-lt"/>
                        </a:rPr>
                        <a:t>6458 - Cotisations autres organismes sociaux</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174 113</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233 905</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183 849</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155 492</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165 038</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-2,79%</a:t>
                      </a:r>
                      <a:endParaRPr lang="fr-FR" sz="1000" b="0" i="0" u="none" strike="noStrike" dirty="0">
                        <a:solidFill>
                          <a:srgbClr val="000000"/>
                        </a:solidFill>
                        <a:effectLst/>
                        <a:latin typeface="+mn-lt"/>
                      </a:endParaRPr>
                    </a:p>
                  </a:txBody>
                  <a:tcPr marL="0" marR="0" marT="0" marB="0" anchor="b"/>
                </a:tc>
              </a:tr>
              <a:tr h="197415">
                <a:tc>
                  <a:txBody>
                    <a:bodyPr/>
                    <a:lstStyle/>
                    <a:p>
                      <a:pPr algn="r" fontAlgn="ctr"/>
                      <a:r>
                        <a:rPr lang="fr-FR" sz="1000" u="none" strike="noStrike" dirty="0">
                          <a:effectLst/>
                          <a:latin typeface="+mn-lt"/>
                        </a:rPr>
                        <a:t>6459 - Remboursement charges de SS</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4 724</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15 812</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33 601</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12 917</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84 913</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a:effectLst/>
                          <a:latin typeface="+mn-lt"/>
                        </a:rPr>
                        <a:t>28,59%</a:t>
                      </a:r>
                      <a:endParaRPr lang="fr-FR" sz="1000" b="0" i="0" u="none" strike="noStrike">
                        <a:solidFill>
                          <a:srgbClr val="000000"/>
                        </a:solidFill>
                        <a:effectLst/>
                        <a:latin typeface="+mn-lt"/>
                      </a:endParaRPr>
                    </a:p>
                  </a:txBody>
                  <a:tcPr marL="0" marR="0" marT="0" marB="0" anchor="b"/>
                </a:tc>
              </a:tr>
              <a:tr h="148428">
                <a:tc>
                  <a:txBody>
                    <a:bodyPr/>
                    <a:lstStyle/>
                    <a:p>
                      <a:pPr algn="l" fontAlgn="ctr"/>
                      <a:r>
                        <a:rPr lang="fr-FR" sz="1000" u="none" strike="noStrike" dirty="0">
                          <a:effectLst/>
                          <a:latin typeface="+mn-lt"/>
                        </a:rPr>
                        <a:t>6475 - Médecine du travail pharmacie</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138 357</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138 022</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143 119</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146 182</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65 000</a:t>
                      </a:r>
                      <a:endParaRPr lang="fr-FR" sz="1000" b="1" i="0" u="none" strike="noStrike">
                        <a:solidFill>
                          <a:srgbClr val="000000"/>
                        </a:solidFill>
                        <a:effectLst/>
                        <a:latin typeface="+mn-lt"/>
                      </a:endParaRPr>
                    </a:p>
                  </a:txBody>
                  <a:tcPr marL="0" marR="0" marT="0" marB="0" anchor="ctr"/>
                </a:tc>
                <a:tc>
                  <a:txBody>
                    <a:bodyPr/>
                    <a:lstStyle/>
                    <a:p>
                      <a:pPr algn="r" fontAlgn="b"/>
                      <a:r>
                        <a:rPr lang="fr-FR" sz="1000" u="none" strike="noStrike">
                          <a:effectLst/>
                          <a:latin typeface="+mn-lt"/>
                        </a:rPr>
                        <a:t>1,38%</a:t>
                      </a:r>
                      <a:endParaRPr lang="fr-FR" sz="1000" b="0" i="0" u="none" strike="noStrike">
                        <a:solidFill>
                          <a:srgbClr val="000000"/>
                        </a:solidFill>
                        <a:effectLst/>
                        <a:latin typeface="+mn-lt"/>
                      </a:endParaRPr>
                    </a:p>
                  </a:txBody>
                  <a:tcPr marL="0" marR="0" marT="0" marB="0" anchor="b"/>
                </a:tc>
              </a:tr>
              <a:tr h="148428">
                <a:tc>
                  <a:txBody>
                    <a:bodyPr/>
                    <a:lstStyle/>
                    <a:p>
                      <a:pPr algn="l" fontAlgn="ctr"/>
                      <a:r>
                        <a:rPr lang="fr-FR" sz="1000" u="none" strike="noStrike">
                          <a:effectLst/>
                          <a:latin typeface="+mn-lt"/>
                        </a:rPr>
                        <a:t>6488 - Autres charges</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1 978 065</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2 005 993</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2 047 091</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2 065 737</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2 021 800</a:t>
                      </a:r>
                      <a:endParaRPr lang="fr-FR" sz="1000" b="1" i="0" u="none" strike="noStrike" dirty="0">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1,09%</a:t>
                      </a:r>
                      <a:endParaRPr lang="fr-FR" sz="1000" b="0" i="0" u="none" strike="noStrike" dirty="0">
                        <a:solidFill>
                          <a:srgbClr val="000000"/>
                        </a:solidFill>
                        <a:effectLst/>
                        <a:latin typeface="+mn-lt"/>
                      </a:endParaRPr>
                    </a:p>
                  </a:txBody>
                  <a:tcPr marL="0" marR="0" marT="0" marB="0" anchor="b"/>
                </a:tc>
              </a:tr>
              <a:tr h="219107">
                <a:tc>
                  <a:txBody>
                    <a:bodyPr/>
                    <a:lstStyle/>
                    <a:p>
                      <a:pPr algn="ctr" fontAlgn="ctr"/>
                      <a:r>
                        <a:rPr lang="fr-FR" sz="1000" u="none" strike="noStrike" dirty="0">
                          <a:effectLst/>
                          <a:latin typeface="+mn-lt"/>
                        </a:rPr>
                        <a:t>Total rémunérations du personnel et charges sociales </a:t>
                      </a:r>
                      <a:endParaRPr lang="fr-FR" sz="1000" b="1"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69 681 440</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71 449 284</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73 804 376</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76 128 636</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76 277 297</a:t>
                      </a:r>
                      <a:endParaRPr lang="fr-FR" sz="1000" b="1" i="0" u="none" strike="noStrike" dirty="0">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2,24%</a:t>
                      </a:r>
                      <a:endParaRPr lang="fr-FR" sz="1000" b="0" i="0" u="none" strike="noStrike" dirty="0">
                        <a:solidFill>
                          <a:srgbClr val="000000"/>
                        </a:solidFill>
                        <a:effectLst/>
                        <a:latin typeface="+mn-lt"/>
                      </a:endParaRPr>
                    </a:p>
                  </a:txBody>
                  <a:tcPr marL="0" marR="0" marT="0" marB="0" anchor="b"/>
                </a:tc>
              </a:tr>
              <a:tr h="148428">
                <a:tc>
                  <a:txBody>
                    <a:bodyPr/>
                    <a:lstStyle/>
                    <a:p>
                      <a:pPr algn="l" fontAlgn="ctr"/>
                      <a:r>
                        <a:rPr lang="fr-FR" sz="1000" u="none" strike="noStrike">
                          <a:effectLst/>
                          <a:latin typeface="+mn-lt"/>
                        </a:rPr>
                        <a:t>631-633-Impôts et taxes sur rémunérations </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545 971</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494 897</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543 234</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558 484</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559 657</a:t>
                      </a:r>
                      <a:endParaRPr lang="fr-FR" sz="1000" b="0" i="0" u="none" strike="noStrike" dirty="0">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0,57%</a:t>
                      </a:r>
                      <a:endParaRPr lang="fr-FR" sz="1000" b="0" i="0" u="none" strike="noStrike" dirty="0">
                        <a:solidFill>
                          <a:srgbClr val="000000"/>
                        </a:solidFill>
                        <a:effectLst/>
                        <a:latin typeface="+mn-lt"/>
                      </a:endParaRPr>
                    </a:p>
                  </a:txBody>
                  <a:tcPr marL="0" marR="0" marT="0" marB="0" anchor="b"/>
                </a:tc>
              </a:tr>
              <a:tr h="148428">
                <a:tc>
                  <a:txBody>
                    <a:bodyPr/>
                    <a:lstStyle/>
                    <a:p>
                      <a:pPr algn="l" fontAlgn="ctr"/>
                      <a:r>
                        <a:rPr lang="fr-FR" sz="1000" u="none" strike="noStrike">
                          <a:effectLst/>
                          <a:latin typeface="+mn-lt"/>
                        </a:rPr>
                        <a:t>Total charges de personnel interne</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70 227 411</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71 944 181</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74 347 610</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76 687 120</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76 836 954</a:t>
                      </a:r>
                      <a:endParaRPr lang="fr-FR" sz="1000" b="1" i="0" u="none" strike="noStrike" dirty="0">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2,22%</a:t>
                      </a:r>
                      <a:endParaRPr lang="fr-FR" sz="1000" b="0" i="0" u="none" strike="noStrike" dirty="0">
                        <a:solidFill>
                          <a:srgbClr val="000000"/>
                        </a:solidFill>
                        <a:effectLst/>
                        <a:latin typeface="+mn-lt"/>
                      </a:endParaRPr>
                    </a:p>
                  </a:txBody>
                  <a:tcPr marL="0" marR="0" marT="0" marB="0" anchor="b"/>
                </a:tc>
              </a:tr>
              <a:tr h="148428">
                <a:tc>
                  <a:txBody>
                    <a:bodyPr/>
                    <a:lstStyle/>
                    <a:p>
                      <a:pPr algn="l" fontAlgn="ctr"/>
                      <a:r>
                        <a:rPr lang="fr-FR" sz="1000" u="none" strike="noStrike">
                          <a:effectLst/>
                          <a:latin typeface="+mn-lt"/>
                        </a:rPr>
                        <a:t>621-Charges de personnel externe</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1 931 194</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1 569 905</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1 108 937</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1 143 098</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1 010 477</a:t>
                      </a:r>
                      <a:endParaRPr lang="fr-FR" sz="1000" b="0" i="0" u="none" strike="noStrike">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-12,29%</a:t>
                      </a:r>
                      <a:endParaRPr lang="fr-FR" sz="1000" b="0" i="0" u="none" strike="noStrike" dirty="0">
                        <a:solidFill>
                          <a:srgbClr val="000000"/>
                        </a:solidFill>
                        <a:effectLst/>
                        <a:latin typeface="+mn-lt"/>
                      </a:endParaRPr>
                    </a:p>
                  </a:txBody>
                  <a:tcPr marL="0" marR="0" marT="0" marB="0" anchor="b"/>
                </a:tc>
              </a:tr>
              <a:tr h="148428">
                <a:tc>
                  <a:txBody>
                    <a:bodyPr/>
                    <a:lstStyle/>
                    <a:p>
                      <a:pPr algn="l" fontAlgn="ctr"/>
                      <a:r>
                        <a:rPr lang="fr-FR" sz="1000" u="none" strike="noStrike">
                          <a:effectLst/>
                          <a:latin typeface="+mn-lt"/>
                        </a:rPr>
                        <a:t>Charges de personnel total (équivalent ANAFI)</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72 158 605</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73 514 086</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75 456 547</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77 830 218</a:t>
                      </a:r>
                      <a:endParaRPr lang="fr-FR" sz="1000" b="1"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77 847 431</a:t>
                      </a:r>
                      <a:endParaRPr lang="fr-FR" sz="1000" b="1" i="0" u="none" strike="noStrike" dirty="0">
                        <a:solidFill>
                          <a:srgbClr val="000000"/>
                        </a:solidFill>
                        <a:effectLst/>
                        <a:latin typeface="+mn-lt"/>
                      </a:endParaRPr>
                    </a:p>
                  </a:txBody>
                  <a:tcPr marL="0" marR="0" marT="0" marB="0" anchor="ctr"/>
                </a:tc>
                <a:tc>
                  <a:txBody>
                    <a:bodyPr/>
                    <a:lstStyle/>
                    <a:p>
                      <a:pPr algn="r" fontAlgn="b"/>
                      <a:r>
                        <a:rPr lang="fr-FR" sz="1000" u="none" strike="noStrike" dirty="0">
                          <a:effectLst/>
                          <a:latin typeface="+mn-lt"/>
                        </a:rPr>
                        <a:t>1,91%</a:t>
                      </a:r>
                      <a:endParaRPr lang="fr-FR" sz="1000" b="0" i="0" u="none" strike="noStrike" dirty="0">
                        <a:solidFill>
                          <a:srgbClr val="000000"/>
                        </a:solidFill>
                        <a:effectLst/>
                        <a:latin typeface="+mn-lt"/>
                      </a:endParaRPr>
                    </a:p>
                  </a:txBody>
                  <a:tcPr marL="0" marR="0" marT="0" marB="0" anchor="b"/>
                </a:tc>
              </a:tr>
              <a:tr h="40405">
                <a:tc>
                  <a:txBody>
                    <a:bodyPr/>
                    <a:lstStyle/>
                    <a:p>
                      <a:pPr algn="l" fontAlgn="ctr"/>
                      <a:r>
                        <a:rPr lang="fr-FR" sz="1000" u="none" strike="noStrike" dirty="0">
                          <a:effectLst/>
                          <a:latin typeface="+mn-lt"/>
                        </a:rPr>
                        <a:t>74712 - Compensation emplois avenir</a:t>
                      </a:r>
                      <a:endParaRPr lang="fr-FR" sz="1000" b="0" i="0" u="none" strike="noStrike" dirty="0">
                        <a:solidFill>
                          <a:srgbClr val="000000"/>
                        </a:solidFill>
                        <a:effectLst/>
                        <a:latin typeface="+mn-lt"/>
                      </a:endParaRPr>
                    </a:p>
                  </a:txBody>
                  <a:tcPr marL="0" marR="0" marT="0" marB="0" anchor="ctr"/>
                </a:tc>
                <a:tc>
                  <a:txBody>
                    <a:bodyPr/>
                    <a:lstStyle/>
                    <a:p>
                      <a:pPr algn="r" fontAlgn="ctr"/>
                      <a:r>
                        <a:rPr lang="fr-FR" sz="1000" u="none" strike="noStrike">
                          <a:effectLst/>
                          <a:latin typeface="+mn-lt"/>
                        </a:rPr>
                        <a:t> </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 </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 </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a:effectLst/>
                          <a:latin typeface="+mn-lt"/>
                        </a:rPr>
                        <a:t> </a:t>
                      </a:r>
                      <a:endParaRPr lang="fr-FR" sz="1000" b="0" i="0" u="none" strike="noStrike">
                        <a:solidFill>
                          <a:srgbClr val="000000"/>
                        </a:solidFill>
                        <a:effectLst/>
                        <a:latin typeface="+mn-lt"/>
                      </a:endParaRPr>
                    </a:p>
                  </a:txBody>
                  <a:tcPr marL="0" marR="0" marT="0" marB="0" anchor="ctr"/>
                </a:tc>
                <a:tc>
                  <a:txBody>
                    <a:bodyPr/>
                    <a:lstStyle/>
                    <a:p>
                      <a:pPr algn="r" fontAlgn="ctr"/>
                      <a:r>
                        <a:rPr lang="fr-FR" sz="1000" u="none" strike="noStrike" dirty="0">
                          <a:effectLst/>
                          <a:latin typeface="+mn-lt"/>
                        </a:rPr>
                        <a:t>377 714</a:t>
                      </a:r>
                      <a:endParaRPr lang="fr-FR" sz="1000" b="0" i="0" u="none" strike="noStrike" dirty="0">
                        <a:solidFill>
                          <a:srgbClr val="000000"/>
                        </a:solidFill>
                        <a:effectLst/>
                        <a:latin typeface="+mn-lt"/>
                      </a:endParaRPr>
                    </a:p>
                  </a:txBody>
                  <a:tcPr marL="0" marR="0" marT="0" marB="0" anchor="ctr"/>
                </a:tc>
                <a:tc>
                  <a:txBody>
                    <a:bodyPr/>
                    <a:lstStyle/>
                    <a:p>
                      <a:pPr algn="r" fontAlgn="b"/>
                      <a:endParaRPr lang="fr-FR" sz="1000" b="0" i="0" u="none" strike="noStrike" dirty="0">
                        <a:solidFill>
                          <a:srgbClr val="000000"/>
                        </a:solidFill>
                        <a:effectLst/>
                        <a:latin typeface="+mn-lt"/>
                      </a:endParaRPr>
                    </a:p>
                  </a:txBody>
                  <a:tcPr marL="0" marR="0" marT="0" marB="0" anchor="b"/>
                </a:tc>
              </a:tr>
            </a:tbl>
          </a:graphicData>
        </a:graphic>
      </p:graphicFrame>
    </p:spTree>
    <p:extLst>
      <p:ext uri="{BB962C8B-B14F-4D97-AF65-F5344CB8AC3E}">
        <p14:creationId xmlns:p14="http://schemas.microsoft.com/office/powerpoint/2010/main" val="1514878417"/>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E_DIAPORAMA_COUR-CRTC">
  <a:themeElements>
    <a:clrScheme name="CDC PPT">
      <a:dk1>
        <a:sysClr val="windowText" lastClr="000000"/>
      </a:dk1>
      <a:lt1>
        <a:sysClr val="window" lastClr="FFFFFF"/>
      </a:lt1>
      <a:dk2>
        <a:srgbClr val="4A96D2"/>
      </a:dk2>
      <a:lt2>
        <a:srgbClr val="95806C"/>
      </a:lt2>
      <a:accent1>
        <a:srgbClr val="308087"/>
      </a:accent1>
      <a:accent2>
        <a:srgbClr val="6EA6AB"/>
      </a:accent2>
      <a:accent3>
        <a:srgbClr val="C1D9DB"/>
      </a:accent3>
      <a:accent4>
        <a:srgbClr val="EAF2F3"/>
      </a:accent4>
      <a:accent5>
        <a:srgbClr val="E8423B"/>
      </a:accent5>
      <a:accent6>
        <a:srgbClr val="A8589E"/>
      </a:accent6>
      <a:hlink>
        <a:srgbClr val="000000"/>
      </a:hlink>
      <a:folHlink>
        <a:srgbClr val="000000"/>
      </a:folHlink>
    </a:clrScheme>
    <a:fontScheme name="Times &amp; Arial">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MODELE_DIAPORAMA_COUR-CRTC.potx</Template>
  <TotalTime>4600</TotalTime>
  <Words>5431</Words>
  <Application>Microsoft Office PowerPoint</Application>
  <PresentationFormat>Affichage à l'écran (4:3)</PresentationFormat>
  <Paragraphs>946</Paragraphs>
  <Slides>74</Slides>
  <Notes>29</Notes>
  <HiddenSlides>0</HiddenSlides>
  <MMClips>0</MMClips>
  <ScaleCrop>false</ScaleCrop>
  <HeadingPairs>
    <vt:vector size="4" baseType="variant">
      <vt:variant>
        <vt:lpstr>Thème</vt:lpstr>
      </vt:variant>
      <vt:variant>
        <vt:i4>1</vt:i4>
      </vt:variant>
      <vt:variant>
        <vt:lpstr>Titres des diapositives</vt:lpstr>
      </vt:variant>
      <vt:variant>
        <vt:i4>74</vt:i4>
      </vt:variant>
    </vt:vector>
  </HeadingPairs>
  <TitlesOfParts>
    <vt:vector size="75" baseType="lpstr">
      <vt:lpstr>MODELE_DIAPORAMA_COUR-CRTC</vt:lpstr>
      <vt:lpstr>Présentation PowerPoint</vt:lpstr>
      <vt:lpstr>INTRODUCTION</vt:lpstr>
      <vt:lpstr>SOMMAIRE</vt:lpstr>
      <vt:lpstr> la masse salariale    </vt:lpstr>
      <vt:lpstr> Le contenu de la masse salariale  </vt:lpstr>
      <vt:lpstr>  CALCUL de la masse globale des rémunérations    </vt:lpstr>
      <vt:lpstr>  principaux indicateurs des rémunérations   </vt:lpstr>
      <vt:lpstr>POINT DE Contrôle des rémunérations  pour les agents titulaires et non titulaires  </vt:lpstr>
      <vt:lpstr>MASSE SALARIALE TOTALE NETTE</vt:lpstr>
      <vt:lpstr>ETAT SUR LA REPARTITION PAR NATURE a partir de xemelios</vt:lpstr>
      <vt:lpstr>Résultat de la requête sur excel</vt:lpstr>
      <vt:lpstr>comparaison de la masse salariale avec altair et comptes de gestion</vt:lpstr>
      <vt:lpstr>  utilisation de xémélios pour le  contrôle de la paie   </vt:lpstr>
      <vt:lpstr>Présentation PowerPoint</vt:lpstr>
      <vt:lpstr>Présentation PowerPoint</vt:lpstr>
      <vt:lpstr>un état nominatif décompté individuel ou collectif énonçant certaines mentions pour chaque agent : il s’agit du bulletin de salaire (suite)      </vt:lpstr>
      <vt:lpstr>  </vt:lpstr>
      <vt:lpstr>Présentation PowerPoint</vt:lpstr>
      <vt:lpstr> </vt:lpstr>
      <vt:lpstr>Présentation PowerPoint</vt:lpstr>
      <vt:lpstr>Présentation PowerPoint</vt:lpstr>
      <vt:lpstr>Requêtes multi-critères </vt:lpstr>
      <vt:lpstr>Présentation PowerPoint</vt:lpstr>
      <vt:lpstr>Présentation PowerPoint</vt:lpstr>
      <vt:lpstr>L’export avancé des données   </vt:lpstr>
      <vt:lpstr>Configurer un export avancé</vt:lpstr>
      <vt:lpstr>Configurer un export avancé  </vt:lpstr>
      <vt:lpstr>Configurer un export avancé. Donner un nom à la requête puis cliquer sur enregistrer.   </vt:lpstr>
      <vt:lpstr>Configurer un export avancé    </vt:lpstr>
      <vt:lpstr>Export de données sans recherches préalables des données    </vt:lpstr>
      <vt:lpstr>ALTAIR  Analyse des Lignes de Traitement, des Attributions Indemnitaires et Rémunérations diverses  </vt:lpstr>
      <vt:lpstr>Présentation PowerPoint</vt:lpstr>
      <vt:lpstr>Présentation PowerPoint</vt:lpstr>
      <vt:lpstr>Présentation PowerPoint</vt:lpstr>
      <vt:lpstr>Présentation PowerPoint</vt:lpstr>
      <vt:lpstr>Présentation PowerPoint</vt:lpstr>
      <vt:lpstr>Présentation PowerPoint</vt:lpstr>
      <vt:lpstr> Copier les données paies à partir des CD-ROMS ou bien des fichiers en ,xhl ou ,htm transmis par le comptable (de 2 à 5 ans) dans le dossier suivant :  C/utilisateurs/public/Altaïr/Tests/Exemple/Données/xhl/  </vt:lpstr>
      <vt:lpstr>On</vt:lpstr>
      <vt:lpstr>L’interface principale s’affiche</vt:lpstr>
      <vt:lpstr>Sélectionner : - la collectivité à diagnostiquer.  - les dossiers contenant les fichiers de paie dans la colonne de gauche de l’interface principale. Chaque année comprend 12 fichiers pour le BP au format ,xhl,</vt:lpstr>
      <vt:lpstr>Faire glisser les fichiers de paie ,xhl pour la période à contrôler dans l’onglet</vt:lpstr>
      <vt:lpstr>Cliquer sur l’icône « CSV » de la barre d’outils afin de produire la base de données.csv, Une barre de progression s’affiche. Lorsque la barre se stabilise à 100%, la mention « terminée » dans le dialogue indique la fin du traitement.</vt:lpstr>
      <vt:lpstr>En cliquant sur l’icône, Altaïr a créé deux bases en .csv : l’ensemble des bulletins paie et l’ensemble des lignes de paie que vous pouvez utiliser sur Excel en TCD ou filtres, sans passer par l’importation puis l’exportation des données à partir de Xémélios.</vt:lpstr>
      <vt:lpstr>Lancer « R-Studio » en cliquant sur l’icône</vt:lpstr>
      <vt:lpstr>Cliquer sur l’icône de création du rapport en pdf</vt:lpstr>
      <vt:lpstr>Cliquer sur l’icône </vt:lpstr>
      <vt:lpstr>Le rapport Altaïr est créé au format pdf et word</vt:lpstr>
      <vt:lpstr> </vt:lpstr>
      <vt:lpstr>Présentation PowerPoint</vt:lpstr>
      <vt:lpstr>Présentation PowerPoint</vt:lpstr>
      <vt:lpstr>Présentation PowerPoint</vt:lpstr>
      <vt:lpstr>Rapport d’analyse des données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CDC</Manager>
  <Company>CDC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dc:title>
  <dc:subject>CDC</dc:subject>
  <dc:creator>CDC</dc:creator>
  <cp:lastModifiedBy>Le Boudec  Vitalia</cp:lastModifiedBy>
  <cp:revision>416</cp:revision>
  <dcterms:created xsi:type="dcterms:W3CDTF">2013-07-26T07:27:45Z</dcterms:created>
  <dcterms:modified xsi:type="dcterms:W3CDTF">2016-07-05T19:46:03Z</dcterms:modified>
</cp:coreProperties>
</file>